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7"/>
  </p:notesMasterIdLst>
  <p:sldIdLst>
    <p:sldId id="397" r:id="rId2"/>
    <p:sldId id="582" r:id="rId3"/>
    <p:sldId id="583" r:id="rId4"/>
    <p:sldId id="627" r:id="rId5"/>
    <p:sldId id="628" r:id="rId6"/>
    <p:sldId id="584" r:id="rId7"/>
    <p:sldId id="414" r:id="rId8"/>
    <p:sldId id="415" r:id="rId9"/>
    <p:sldId id="418" r:id="rId10"/>
    <p:sldId id="586" r:id="rId11"/>
    <p:sldId id="592" r:id="rId12"/>
    <p:sldId id="604" r:id="rId13"/>
    <p:sldId id="609" r:id="rId14"/>
    <p:sldId id="605" r:id="rId15"/>
    <p:sldId id="610" r:id="rId16"/>
    <p:sldId id="428" r:id="rId17"/>
    <p:sldId id="427" r:id="rId18"/>
    <p:sldId id="611" r:id="rId19"/>
    <p:sldId id="593" r:id="rId20"/>
    <p:sldId id="594" r:id="rId21"/>
    <p:sldId id="612" r:id="rId22"/>
    <p:sldId id="618" r:id="rId23"/>
    <p:sldId id="619" r:id="rId24"/>
    <p:sldId id="622" r:id="rId25"/>
    <p:sldId id="608" r:id="rId26"/>
    <p:sldId id="595" r:id="rId27"/>
    <p:sldId id="649" r:id="rId28"/>
    <p:sldId id="596" r:id="rId29"/>
    <p:sldId id="650" r:id="rId30"/>
    <p:sldId id="597" r:id="rId31"/>
    <p:sldId id="616" r:id="rId32"/>
    <p:sldId id="601" r:id="rId33"/>
    <p:sldId id="651" r:id="rId34"/>
    <p:sldId id="652" r:id="rId35"/>
    <p:sldId id="585" r:id="rId36"/>
    <p:sldId id="653" r:id="rId37"/>
    <p:sldId id="654" r:id="rId38"/>
    <p:sldId id="656" r:id="rId39"/>
    <p:sldId id="658" r:id="rId40"/>
    <p:sldId id="657" r:id="rId41"/>
    <p:sldId id="661" r:id="rId42"/>
    <p:sldId id="662" r:id="rId43"/>
    <p:sldId id="659" r:id="rId44"/>
    <p:sldId id="660" r:id="rId45"/>
    <p:sldId id="322" r:id="rId46"/>
  </p:sldIdLst>
  <p:sldSz cx="9144000" cy="5143500" type="screen16x9"/>
  <p:notesSz cx="7102475"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国峰" initials="国峰" lastIdx="1" clrIdx="0"/>
  <p:cmAuthor id="2" name="cc" initials="c" lastIdx="12" clrIdx="1"/>
  <p:cmAuthor id="3" name="李岳" initials="李岳" lastIdx="1" clrIdx="2"/>
  <p:cmAuthor id="4" name="AutoBVT"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9900"/>
    <a:srgbClr val="FF0066"/>
    <a:srgbClr val="FFCC00"/>
    <a:srgbClr val="FFCC66"/>
    <a:srgbClr val="FFFFFF"/>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5" autoAdjust="0"/>
    <p:restoredTop sz="95455" autoAdjust="0"/>
  </p:normalViewPr>
  <p:slideViewPr>
    <p:cSldViewPr>
      <p:cViewPr varScale="1">
        <p:scale>
          <a:sx n="67" d="100"/>
          <a:sy n="67" d="100"/>
        </p:scale>
        <p:origin x="156" y="6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9" d="100"/>
          <a:sy n="59" d="100"/>
        </p:scale>
        <p:origin x="-3240" y="-67"/>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731"/>
          </a:xfrm>
          <a:prstGeom prst="rect">
            <a:avLst/>
          </a:prstGeom>
        </p:spPr>
        <p:txBody>
          <a:bodyPr vert="horz" lIns="99066" tIns="49533" rIns="99066" bIns="49533" rtlCol="0"/>
          <a:lstStyle>
            <a:lvl1pPr algn="l">
              <a:defRPr sz="13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4023092" y="0"/>
            <a:ext cx="3077739" cy="511731"/>
          </a:xfrm>
          <a:prstGeom prst="rect">
            <a:avLst/>
          </a:prstGeom>
        </p:spPr>
        <p:txBody>
          <a:bodyPr vert="horz" lIns="99066" tIns="49533" rIns="99066" bIns="49533" rtlCol="0"/>
          <a:lstStyle>
            <a:lvl1pPr algn="r">
              <a:defRPr sz="1300">
                <a:ea typeface="微软雅黑" panose="020B0503020204020204" pitchFamily="34" charset="-122"/>
              </a:defRPr>
            </a:lvl1pPr>
          </a:lstStyle>
          <a:p>
            <a:fld id="{8F1E2CE7-F2AA-40AC-B835-5E4C3137BAA5}" type="datetimeFigureOut">
              <a:rPr lang="zh-CN" altLang="en-US" smtClean="0"/>
              <a:pPr/>
              <a:t>2017/11/29</a:t>
            </a:fld>
            <a:endParaRPr lang="zh-CN" altLang="en-US" dirty="0"/>
          </a:p>
        </p:txBody>
      </p:sp>
      <p:sp>
        <p:nvSpPr>
          <p:cNvPr id="4" name="幻灯片图像占位符 3"/>
          <p:cNvSpPr>
            <a:spLocks noGrp="1" noRot="1" noChangeAspect="1"/>
          </p:cNvSpPr>
          <p:nvPr>
            <p:ph type="sldImg" idx="2"/>
          </p:nvPr>
        </p:nvSpPr>
        <p:spPr>
          <a:xfrm>
            <a:off x="141288" y="768350"/>
            <a:ext cx="6819900" cy="3836988"/>
          </a:xfrm>
          <a:prstGeom prst="rect">
            <a:avLst/>
          </a:prstGeom>
          <a:noFill/>
          <a:ln w="12700">
            <a:solidFill>
              <a:prstClr val="black"/>
            </a:solidFill>
          </a:ln>
        </p:spPr>
        <p:txBody>
          <a:bodyPr vert="horz" lIns="99066" tIns="49533" rIns="99066" bIns="49533" rtlCol="0" anchor="ctr"/>
          <a:lstStyle/>
          <a:p>
            <a:endParaRPr lang="zh-CN" altLang="en-US" dirty="0"/>
          </a:p>
        </p:txBody>
      </p:sp>
      <p:sp>
        <p:nvSpPr>
          <p:cNvPr id="5" name="备注占位符 4"/>
          <p:cNvSpPr>
            <a:spLocks noGrp="1"/>
          </p:cNvSpPr>
          <p:nvPr>
            <p:ph type="body" sz="quarter" idx="3"/>
          </p:nvPr>
        </p:nvSpPr>
        <p:spPr>
          <a:xfrm>
            <a:off x="710248" y="4861441"/>
            <a:ext cx="5681980" cy="4605576"/>
          </a:xfrm>
          <a:prstGeom prst="rect">
            <a:avLst/>
          </a:prstGeom>
        </p:spPr>
        <p:txBody>
          <a:bodyPr vert="horz" lIns="99066" tIns="49533" rIns="99066" bIns="49533"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1106"/>
            <a:ext cx="3077739" cy="511731"/>
          </a:xfrm>
          <a:prstGeom prst="rect">
            <a:avLst/>
          </a:prstGeom>
        </p:spPr>
        <p:txBody>
          <a:bodyPr vert="horz" lIns="99066" tIns="49533" rIns="99066" bIns="49533" rtlCol="0" anchor="b"/>
          <a:lstStyle>
            <a:lvl1pPr algn="l">
              <a:defRPr sz="13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4023092" y="9721106"/>
            <a:ext cx="3077739" cy="511731"/>
          </a:xfrm>
          <a:prstGeom prst="rect">
            <a:avLst/>
          </a:prstGeom>
        </p:spPr>
        <p:txBody>
          <a:bodyPr vert="horz" lIns="99066" tIns="49533" rIns="99066" bIns="49533" rtlCol="0" anchor="b"/>
          <a:lstStyle>
            <a:lvl1pPr algn="r">
              <a:defRPr sz="1300">
                <a:ea typeface="微软雅黑" panose="020B0503020204020204" pitchFamily="34" charset="-122"/>
              </a:defRPr>
            </a:lvl1pPr>
          </a:lstStyle>
          <a:p>
            <a:fld id="{4D21CAE2-6749-4392-834E-1BCBA3470267}" type="slidenum">
              <a:rPr lang="zh-CN" altLang="en-US" smtClean="0"/>
              <a:pPr/>
              <a:t>‹#›</a:t>
            </a:fld>
            <a:endParaRPr lang="zh-CN" altLang="en-US" dirty="0"/>
          </a:p>
        </p:txBody>
      </p:sp>
    </p:spTree>
    <p:extLst>
      <p:ext uri="{BB962C8B-B14F-4D97-AF65-F5344CB8AC3E}">
        <p14:creationId xmlns:p14="http://schemas.microsoft.com/office/powerpoint/2010/main" val="4236713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、换截图</a:t>
            </a:r>
            <a:endParaRPr lang="en-US" altLang="zh-CN" dirty="0"/>
          </a:p>
          <a:p>
            <a:r>
              <a:rPr lang="en-US" altLang="zh-CN" dirty="0"/>
              <a:t>2</a:t>
            </a:r>
            <a:r>
              <a:rPr lang="zh-CN" altLang="en-US" dirty="0"/>
              <a:t>、加银行卡（无法使用）</a:t>
            </a:r>
            <a:endParaRPr lang="en-US" altLang="zh-CN" dirty="0"/>
          </a:p>
          <a:p>
            <a:r>
              <a:rPr lang="en-US" altLang="zh-CN" dirty="0"/>
              <a:t>3</a:t>
            </a:r>
            <a:r>
              <a:rPr lang="zh-CN" altLang="en-US" dirty="0"/>
              <a:t>、做资料包</a:t>
            </a:r>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15</a:t>
            </a:fld>
            <a:endParaRPr lang="zh-CN" altLang="en-US" dirty="0"/>
          </a:p>
        </p:txBody>
      </p:sp>
    </p:spTree>
    <p:extLst>
      <p:ext uri="{BB962C8B-B14F-4D97-AF65-F5344CB8AC3E}">
        <p14:creationId xmlns:p14="http://schemas.microsoft.com/office/powerpoint/2010/main" val="281345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16</a:t>
            </a:fld>
            <a:endParaRPr lang="zh-CN" altLang="en-US" dirty="0"/>
          </a:p>
        </p:txBody>
      </p:sp>
    </p:spTree>
    <p:extLst>
      <p:ext uri="{BB962C8B-B14F-4D97-AF65-F5344CB8AC3E}">
        <p14:creationId xmlns:p14="http://schemas.microsoft.com/office/powerpoint/2010/main" val="56961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18</a:t>
            </a:fld>
            <a:endParaRPr lang="zh-CN" altLang="en-US" dirty="0"/>
          </a:p>
        </p:txBody>
      </p:sp>
    </p:spTree>
    <p:extLst>
      <p:ext uri="{BB962C8B-B14F-4D97-AF65-F5344CB8AC3E}">
        <p14:creationId xmlns:p14="http://schemas.microsoft.com/office/powerpoint/2010/main" val="245093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21</a:t>
            </a:fld>
            <a:endParaRPr lang="zh-CN" altLang="en-US" dirty="0"/>
          </a:p>
        </p:txBody>
      </p:sp>
    </p:spTree>
    <p:extLst>
      <p:ext uri="{BB962C8B-B14F-4D97-AF65-F5344CB8AC3E}">
        <p14:creationId xmlns:p14="http://schemas.microsoft.com/office/powerpoint/2010/main" val="3370512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27</a:t>
            </a:fld>
            <a:endParaRPr lang="zh-CN" altLang="en-US" dirty="0"/>
          </a:p>
        </p:txBody>
      </p:sp>
    </p:spTree>
    <p:extLst>
      <p:ext uri="{BB962C8B-B14F-4D97-AF65-F5344CB8AC3E}">
        <p14:creationId xmlns:p14="http://schemas.microsoft.com/office/powerpoint/2010/main" val="140272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29</a:t>
            </a:fld>
            <a:endParaRPr lang="zh-CN" altLang="en-US" dirty="0"/>
          </a:p>
        </p:txBody>
      </p:sp>
    </p:spTree>
    <p:extLst>
      <p:ext uri="{BB962C8B-B14F-4D97-AF65-F5344CB8AC3E}">
        <p14:creationId xmlns:p14="http://schemas.microsoft.com/office/powerpoint/2010/main" val="394416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31</a:t>
            </a:fld>
            <a:endParaRPr lang="zh-CN" altLang="en-US" dirty="0"/>
          </a:p>
        </p:txBody>
      </p:sp>
    </p:spTree>
    <p:extLst>
      <p:ext uri="{BB962C8B-B14F-4D97-AF65-F5344CB8AC3E}">
        <p14:creationId xmlns:p14="http://schemas.microsoft.com/office/powerpoint/2010/main" val="2298041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33</a:t>
            </a:fld>
            <a:endParaRPr lang="zh-CN" altLang="en-US" dirty="0"/>
          </a:p>
        </p:txBody>
      </p:sp>
    </p:spTree>
    <p:extLst>
      <p:ext uri="{BB962C8B-B14F-4D97-AF65-F5344CB8AC3E}">
        <p14:creationId xmlns:p14="http://schemas.microsoft.com/office/powerpoint/2010/main" val="4233992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介绍美易分是先购物后还款，无抵押无担保，作为纯粹的信用贷款，对于公司来说，风险的控制主要源自顾客的个人信息，所以顾客能否提供准确全面的个人信息视为关键。</a:t>
            </a:r>
            <a:endParaRPr lang="en-US" altLang="zh-CN" dirty="0"/>
          </a:p>
          <a:p>
            <a:r>
              <a:rPr lang="zh-CN" altLang="en-US" dirty="0"/>
              <a:t>强调国美地面店的优势，现在属于无竞争阶段，更适宜冲击销量</a:t>
            </a:r>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4</a:t>
            </a:fld>
            <a:endParaRPr lang="zh-CN" altLang="en-US" dirty="0"/>
          </a:p>
        </p:txBody>
      </p:sp>
    </p:spTree>
    <p:extLst>
      <p:ext uri="{BB962C8B-B14F-4D97-AF65-F5344CB8AC3E}">
        <p14:creationId xmlns:p14="http://schemas.microsoft.com/office/powerpoint/2010/main" val="1843403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7</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8</a:t>
            </a:fld>
            <a:endParaRPr lang="zh-CN" altLang="en-US" dirty="0"/>
          </a:p>
        </p:txBody>
      </p:sp>
    </p:spTree>
    <p:extLst>
      <p:ext uri="{BB962C8B-B14F-4D97-AF65-F5344CB8AC3E}">
        <p14:creationId xmlns:p14="http://schemas.microsoft.com/office/powerpoint/2010/main" val="367144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10</a:t>
            </a:fld>
            <a:endParaRPr lang="zh-CN" altLang="en-US" dirty="0"/>
          </a:p>
        </p:txBody>
      </p:sp>
    </p:spTree>
    <p:extLst>
      <p:ext uri="{BB962C8B-B14F-4D97-AF65-F5344CB8AC3E}">
        <p14:creationId xmlns:p14="http://schemas.microsoft.com/office/powerpoint/2010/main" val="200221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11</a:t>
            </a:fld>
            <a:endParaRPr lang="zh-CN" altLang="en-US" dirty="0"/>
          </a:p>
        </p:txBody>
      </p:sp>
    </p:spTree>
    <p:extLst>
      <p:ext uri="{BB962C8B-B14F-4D97-AF65-F5344CB8AC3E}">
        <p14:creationId xmlns:p14="http://schemas.microsoft.com/office/powerpoint/2010/main" val="64314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12</a:t>
            </a:fld>
            <a:endParaRPr lang="zh-CN" altLang="en-US" dirty="0"/>
          </a:p>
        </p:txBody>
      </p:sp>
    </p:spTree>
    <p:extLst>
      <p:ext uri="{BB962C8B-B14F-4D97-AF65-F5344CB8AC3E}">
        <p14:creationId xmlns:p14="http://schemas.microsoft.com/office/powerpoint/2010/main" val="238437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21CAE2-6749-4392-834E-1BCBA3470267}" type="slidenum">
              <a:rPr lang="zh-CN" altLang="en-US" smtClean="0"/>
              <a:pPr/>
              <a:t>13</a:t>
            </a:fld>
            <a:endParaRPr lang="zh-CN" altLang="en-US" dirty="0"/>
          </a:p>
        </p:txBody>
      </p:sp>
    </p:spTree>
    <p:extLst>
      <p:ext uri="{BB962C8B-B14F-4D97-AF65-F5344CB8AC3E}">
        <p14:creationId xmlns:p14="http://schemas.microsoft.com/office/powerpoint/2010/main" val="382058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此页可要求学员回顾鉴权失败原因，及处理方法</a:t>
            </a:r>
            <a:endParaRPr lang="zh-TW" altLang="en-US" dirty="0"/>
          </a:p>
        </p:txBody>
      </p:sp>
      <p:sp>
        <p:nvSpPr>
          <p:cNvPr id="4" name="投影片編號版面配置區 3"/>
          <p:cNvSpPr>
            <a:spLocks noGrp="1"/>
          </p:cNvSpPr>
          <p:nvPr>
            <p:ph type="sldNum" sz="quarter" idx="10"/>
          </p:nvPr>
        </p:nvSpPr>
        <p:spPr/>
        <p:txBody>
          <a:bodyPr/>
          <a:lstStyle/>
          <a:p>
            <a:fld id="{4D21CAE2-6749-4392-834E-1BCBA3470267}" type="slidenum">
              <a:rPr lang="zh-CN" altLang="en-US" smtClean="0"/>
              <a:pPr/>
              <a:t>14</a:t>
            </a:fld>
            <a:endParaRPr lang="zh-CN" altLang="en-US" dirty="0"/>
          </a:p>
        </p:txBody>
      </p:sp>
    </p:spTree>
    <p:extLst>
      <p:ext uri="{BB962C8B-B14F-4D97-AF65-F5344CB8AC3E}">
        <p14:creationId xmlns:p14="http://schemas.microsoft.com/office/powerpoint/2010/main" val="363944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1" name="Shape 11"/>
          <p:cNvSpPr>
            <a:spLocks noGrp="1"/>
          </p:cNvSpPr>
          <p:nvPr>
            <p:ph type="title"/>
          </p:nvPr>
        </p:nvSpPr>
        <p:spPr>
          <a:xfrm>
            <a:off x="1143000" y="841772"/>
            <a:ext cx="6858000" cy="1790701"/>
          </a:xfrm>
          <a:prstGeom prst="rect">
            <a:avLst/>
          </a:prstGeom>
        </p:spPr>
        <p:txBody>
          <a:bodyPr anchor="b"/>
          <a:lstStyle>
            <a:lvl1pPr algn="ctr">
              <a:defRPr sz="4500"/>
            </a:lvl1pPr>
          </a:lstStyle>
          <a:p>
            <a:r>
              <a:rPr lang="zh-CN" altLang="en-US"/>
              <a:t>单击此处编辑母版标题样式</a:t>
            </a:r>
          </a:p>
        </p:txBody>
      </p:sp>
      <p:sp>
        <p:nvSpPr>
          <p:cNvPr id="12" name="Shape 12"/>
          <p:cNvSpPr>
            <a:spLocks noGrp="1"/>
          </p:cNvSpPr>
          <p:nvPr>
            <p:ph type="body" sz="quarter" idx="1"/>
          </p:nvPr>
        </p:nvSpPr>
        <p:spPr>
          <a:xfrm>
            <a:off x="1143000" y="2701528"/>
            <a:ext cx="6858000" cy="1241823"/>
          </a:xfrm>
          <a:prstGeom prst="rect">
            <a:avLst/>
          </a:prstGeom>
        </p:spPr>
        <p:txBody>
          <a:bodyPr/>
          <a:lstStyle>
            <a:lvl1pPr marL="0" indent="0" algn="ctr">
              <a:buSzTx/>
              <a:buFontTx/>
              <a:buNone/>
              <a:defRPr sz="1800"/>
            </a:lvl1pPr>
            <a:lvl2pPr marL="0" indent="0" algn="ctr">
              <a:buSzTx/>
              <a:buFontTx/>
              <a:buNone/>
              <a:defRPr sz="1800"/>
            </a:lvl2pPr>
            <a:lvl3pPr marL="0" indent="0" algn="ctr">
              <a:buSzTx/>
              <a:buFontTx/>
              <a:buNone/>
              <a:defRPr sz="1800"/>
            </a:lvl3pPr>
            <a:lvl4pPr marL="0" indent="0" algn="ctr">
              <a:buSzTx/>
              <a:buFontTx/>
              <a:buNone/>
              <a:defRPr sz="1800"/>
            </a:lvl4pPr>
            <a:lvl5pPr marL="0" indent="0" algn="ctr">
              <a:buSzTx/>
              <a:buFontTx/>
              <a:buNone/>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和竖排文字">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rPr lang="zh-CN" altLang="en-US"/>
              <a:t>单击此处编辑母版标题样式</a:t>
            </a:r>
          </a:p>
        </p:txBody>
      </p:sp>
      <p:sp>
        <p:nvSpPr>
          <p:cNvPr id="93" name="Shape 93"/>
          <p:cNvSpPr>
            <a:spLocks noGrp="1"/>
          </p:cNvSpPr>
          <p:nvPr>
            <p:ph type="body" idx="1"/>
          </p:nvPr>
        </p:nvSpPr>
        <p:spPr>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4" name="Shape 94"/>
          <p:cNvSpPr>
            <a:spLocks noGrp="1"/>
          </p:cNvSpPr>
          <p:nvPr>
            <p:ph type="sldNum" sz="quarter" idx="2"/>
          </p:nvPr>
        </p:nvSpPr>
        <p:spPr>
          <a:prstGeom prst="rect">
            <a:avLst/>
          </a:prstGeom>
        </p:spPr>
        <p:txBody>
          <a:bodyPr/>
          <a:lstStyle/>
          <a:p>
            <a:fld id="{C2851068-9A52-4550-B927-E2D67307323E}" type="slidenum">
              <a:rPr lang="zh-CN" altLang="en-US" smtClean="0"/>
              <a:pPr/>
              <a:t>‹#›</a:t>
            </a:fld>
            <a:endParaRPr lang="zh-CN" alt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垂直排列标题与&#10;文本">
    <p:spTree>
      <p:nvGrpSpPr>
        <p:cNvPr id="1" name=""/>
        <p:cNvGrpSpPr/>
        <p:nvPr/>
      </p:nvGrpSpPr>
      <p:grpSpPr>
        <a:xfrm>
          <a:off x="0" y="0"/>
          <a:ext cx="0" cy="0"/>
          <a:chOff x="0" y="0"/>
          <a:chExt cx="0" cy="0"/>
        </a:xfrm>
      </p:grpSpPr>
      <p:sp>
        <p:nvSpPr>
          <p:cNvPr id="101" name="Shape 101"/>
          <p:cNvSpPr>
            <a:spLocks noGrp="1"/>
          </p:cNvSpPr>
          <p:nvPr>
            <p:ph type="title"/>
          </p:nvPr>
        </p:nvSpPr>
        <p:spPr>
          <a:xfrm>
            <a:off x="6543675" y="273844"/>
            <a:ext cx="1971675" cy="4358879"/>
          </a:xfrm>
          <a:prstGeom prst="rect">
            <a:avLst/>
          </a:prstGeom>
        </p:spPr>
        <p:txBody>
          <a:bodyPr/>
          <a:lstStyle/>
          <a:p>
            <a:r>
              <a:rPr lang="zh-CN" altLang="en-US"/>
              <a:t>单击此处编辑母版标题样式</a:t>
            </a:r>
          </a:p>
        </p:txBody>
      </p:sp>
      <p:sp>
        <p:nvSpPr>
          <p:cNvPr id="102" name="Shape 102"/>
          <p:cNvSpPr>
            <a:spLocks noGrp="1"/>
          </p:cNvSpPr>
          <p:nvPr>
            <p:ph type="body" idx="1"/>
          </p:nvPr>
        </p:nvSpPr>
        <p:spPr>
          <a:xfrm>
            <a:off x="628650" y="273844"/>
            <a:ext cx="5800725" cy="435887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 name="Shape 110"/>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幻灯片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Shape 117"/>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Shape 124"/>
          <p:cNvSpPr/>
          <p:nvPr/>
        </p:nvSpPr>
        <p:spPr>
          <a:xfrm>
            <a:off x="0" y="1"/>
            <a:ext cx="9144000" cy="5143061"/>
          </a:xfrm>
          <a:prstGeom prst="rect">
            <a:avLst/>
          </a:prstGeom>
          <a:gradFill>
            <a:gsLst>
              <a:gs pos="0">
                <a:srgbClr val="F9F9F9"/>
              </a:gs>
              <a:gs pos="100000">
                <a:srgbClr val="F2F2F2"/>
              </a:gs>
            </a:gsLst>
            <a:lin ang="5400000"/>
          </a:gradFill>
          <a:ln w="12700">
            <a:miter lim="400000"/>
          </a:ln>
        </p:spPr>
        <p:txBody>
          <a:bodyPr lIns="34289" tIns="34289" rIns="34289" bIns="34289" anchor="ct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125" name="Shape 125"/>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节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2" name="Shape 132"/>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两栏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9" name="Shape 139"/>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比较">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6" name="Shape 146"/>
          <p:cNvSpPr>
            <a:spLocks noGrp="1"/>
          </p:cNvSpPr>
          <p:nvPr>
            <p:ph type="title"/>
          </p:nvPr>
        </p:nvSpPr>
        <p:spPr>
          <a:xfrm>
            <a:off x="457200" y="205976"/>
            <a:ext cx="8229600" cy="857252"/>
          </a:xfrm>
          <a:prstGeom prst="rect">
            <a:avLst/>
          </a:prstGeom>
        </p:spPr>
        <p:txBody>
          <a:bodyPr anchor="t"/>
          <a:lstStyle>
            <a:lvl1pPr algn="ctr" defTabSz="913765">
              <a:lnSpc>
                <a:spcPct val="100000"/>
              </a:lnSpc>
              <a:defRPr sz="4350">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147" name="Shape 147"/>
          <p:cNvSpPr>
            <a:spLocks noGrp="1"/>
          </p:cNvSpPr>
          <p:nvPr>
            <p:ph type="body" sz="quarter" idx="1"/>
          </p:nvPr>
        </p:nvSpPr>
        <p:spPr>
          <a:xfrm>
            <a:off x="457200" y="1151334"/>
            <a:ext cx="4040188" cy="479824"/>
          </a:xfrm>
          <a:prstGeom prst="rect">
            <a:avLst/>
          </a:prstGeom>
        </p:spPr>
        <p:txBody>
          <a:bodyPr anchor="b"/>
          <a:lstStyle>
            <a:lvl1pPr marL="0" indent="0" defTabSz="913765">
              <a:lnSpc>
                <a:spcPct val="100000"/>
              </a:lnSpc>
              <a:spcBef>
                <a:spcPts val="525"/>
              </a:spcBef>
              <a:buSzTx/>
              <a:buFontTx/>
              <a:buNone/>
              <a:defRPr sz="2400" b="1">
                <a:latin typeface="Arial" panose="020B0604020202020204"/>
                <a:ea typeface="Arial" panose="020B0604020202020204"/>
                <a:cs typeface="Arial" panose="020B0604020202020204"/>
                <a:sym typeface="Arial" panose="020B0604020202020204"/>
              </a:defRPr>
            </a:lvl1pPr>
            <a:lvl2pPr marL="0" indent="0" defTabSz="913765">
              <a:lnSpc>
                <a:spcPct val="100000"/>
              </a:lnSpc>
              <a:spcBef>
                <a:spcPts val="525"/>
              </a:spcBef>
              <a:buSzTx/>
              <a:buFontTx/>
              <a:buNone/>
              <a:defRPr sz="2400" b="1">
                <a:latin typeface="Arial" panose="020B0604020202020204"/>
                <a:ea typeface="Arial" panose="020B0604020202020204"/>
                <a:cs typeface="Arial" panose="020B0604020202020204"/>
                <a:sym typeface="Arial" panose="020B0604020202020204"/>
              </a:defRPr>
            </a:lvl2pPr>
            <a:lvl3pPr marL="0" indent="0" defTabSz="913765">
              <a:lnSpc>
                <a:spcPct val="100000"/>
              </a:lnSpc>
              <a:spcBef>
                <a:spcPts val="525"/>
              </a:spcBef>
              <a:buSzTx/>
              <a:buFontTx/>
              <a:buNone/>
              <a:defRPr sz="2400" b="1">
                <a:latin typeface="Arial" panose="020B0604020202020204"/>
                <a:ea typeface="Arial" panose="020B0604020202020204"/>
                <a:cs typeface="Arial" panose="020B0604020202020204"/>
                <a:sym typeface="Arial" panose="020B0604020202020204"/>
              </a:defRPr>
            </a:lvl3pPr>
            <a:lvl4pPr marL="0" indent="0" defTabSz="913765">
              <a:lnSpc>
                <a:spcPct val="100000"/>
              </a:lnSpc>
              <a:spcBef>
                <a:spcPts val="525"/>
              </a:spcBef>
              <a:buSzTx/>
              <a:buFontTx/>
              <a:buNone/>
              <a:defRPr sz="2400" b="1">
                <a:latin typeface="Arial" panose="020B0604020202020204"/>
                <a:ea typeface="Arial" panose="020B0604020202020204"/>
                <a:cs typeface="Arial" panose="020B0604020202020204"/>
                <a:sym typeface="Arial" panose="020B0604020202020204"/>
              </a:defRPr>
            </a:lvl4pPr>
            <a:lvl5pPr marL="0" indent="0" defTabSz="913765">
              <a:lnSpc>
                <a:spcPct val="100000"/>
              </a:lnSpc>
              <a:spcBef>
                <a:spcPts val="525"/>
              </a:spcBef>
              <a:buSzTx/>
              <a:buFontTx/>
              <a:buNone/>
              <a:defRPr sz="2400" b="1">
                <a:latin typeface="Arial" panose="020B0604020202020204"/>
                <a:ea typeface="Arial" panose="020B0604020202020204"/>
                <a:cs typeface="Arial" panose="020B0604020202020204"/>
                <a:sym typeface="Arial" panose="020B0604020202020204"/>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8" name="Shape 148"/>
          <p:cNvSpPr>
            <a:spLocks noGrp="1"/>
          </p:cNvSpPr>
          <p:nvPr>
            <p:ph type="body" sz="quarter" idx="13"/>
          </p:nvPr>
        </p:nvSpPr>
        <p:spPr>
          <a:xfrm>
            <a:off x="4645025" y="1151334"/>
            <a:ext cx="4041777" cy="479825"/>
          </a:xfrm>
          <a:prstGeom prst="rect">
            <a:avLst/>
          </a:prstGeom>
        </p:spPr>
        <p:txBody>
          <a:bodyPr anchor="b"/>
          <a:lstStyle/>
          <a:p>
            <a:pPr lvl="0"/>
            <a:r>
              <a:rPr lang="zh-CN" altLang="en-US"/>
              <a:t>单击此处编辑母版文本样式</a:t>
            </a:r>
          </a:p>
        </p:txBody>
      </p:sp>
      <p:sp>
        <p:nvSpPr>
          <p:cNvPr id="149" name="Shape 149"/>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仅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Shape 156"/>
          <p:cNvSpPr>
            <a:spLocks noGrp="1"/>
          </p:cNvSpPr>
          <p:nvPr>
            <p:ph type="title"/>
          </p:nvPr>
        </p:nvSpPr>
        <p:spPr>
          <a:xfrm>
            <a:off x="457200" y="205976"/>
            <a:ext cx="8229600" cy="857252"/>
          </a:xfrm>
          <a:prstGeom prst="rect">
            <a:avLst/>
          </a:prstGeom>
        </p:spPr>
        <p:txBody>
          <a:bodyPr anchor="t"/>
          <a:lstStyle>
            <a:lvl1pPr algn="ctr" defTabSz="913765">
              <a:lnSpc>
                <a:spcPct val="100000"/>
              </a:lnSpc>
              <a:defRPr sz="4350">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157" name="Shape 157"/>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空白">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 name="Shape 164"/>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9B0E30B-78B3-41F7-A6D0-3BBB1E750A9A}" type="slidenum">
              <a:rPr lang="zh-CN" altLang="en-US" smtClean="0"/>
              <a:pPr/>
              <a:t>‹#›</a:t>
            </a:fld>
            <a:endParaRPr lang="zh-CN" altLang="en-US"/>
          </a:p>
        </p:txBody>
      </p:sp>
      <p:cxnSp>
        <p:nvCxnSpPr>
          <p:cNvPr id="3" name="直接连接符 2"/>
          <p:cNvCxnSpPr/>
          <p:nvPr userDrawn="1"/>
        </p:nvCxnSpPr>
        <p:spPr>
          <a:xfrm>
            <a:off x="215516" y="699542"/>
            <a:ext cx="871296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 name="内容占位符 4"/>
          <p:cNvSpPr>
            <a:spLocks noGrp="1"/>
          </p:cNvSpPr>
          <p:nvPr>
            <p:ph sz="quarter" idx="10"/>
          </p:nvPr>
        </p:nvSpPr>
        <p:spPr>
          <a:xfrm>
            <a:off x="215900" y="195263"/>
            <a:ext cx="3708400" cy="431800"/>
          </a:xfrm>
        </p:spPr>
        <p:txBody>
          <a:bodyPr/>
          <a:lstStyle>
            <a:lvl1pPr marL="0" indent="0">
              <a:buNone/>
              <a:defRPr>
                <a:solidFill>
                  <a:schemeClr val="accent1">
                    <a:lumMod val="50000"/>
                  </a:schemeClr>
                </a:solidFill>
                <a:latin typeface="微软雅黑" panose="020B0503020204020204" charset="-122"/>
                <a:ea typeface="微软雅黑" panose="020B0503020204020204" charset="-122"/>
              </a:defRPr>
            </a:lvl1pPr>
          </a:lstStyle>
          <a:p>
            <a:pPr lvl="0"/>
            <a:r>
              <a:rPr lang="zh-CN" altLang="en-US" dirty="0"/>
              <a:t>单击此处编辑母版文本样式</a:t>
            </a:r>
          </a:p>
        </p:txBody>
      </p:sp>
      <p:pic>
        <p:nvPicPr>
          <p:cNvPr id="7" name="image6.pdf" descr="EMF 2.emf"/>
          <p:cNvPicPr>
            <a:picLocks noChangeAspect="1"/>
          </p:cNvPicPr>
          <p:nvPr userDrawn="1"/>
        </p:nvPicPr>
        <p:blipFill>
          <a:blip r:embed="rId2" cstate="print"/>
          <a:stretch>
            <a:fillRect/>
          </a:stretch>
        </p:blipFill>
        <p:spPr>
          <a:xfrm>
            <a:off x="7020272" y="123478"/>
            <a:ext cx="1764198" cy="463552"/>
          </a:xfrm>
          <a:prstGeom prst="rect">
            <a:avLst/>
          </a:prstGeom>
          <a:ln w="12700">
            <a:miter lim="400000"/>
            <a:headEnd/>
            <a:tailEnd/>
          </a:ln>
        </p:spPr>
      </p:pic>
    </p:spTree>
    <p:extLst>
      <p:ext uri="{BB962C8B-B14F-4D97-AF65-F5344CB8AC3E}">
        <p14:creationId xmlns:p14="http://schemas.microsoft.com/office/powerpoint/2010/main" val="247817799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内容与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 name="Shape 171"/>
          <p:cNvSpPr>
            <a:spLocks noGrp="1"/>
          </p:cNvSpPr>
          <p:nvPr>
            <p:ph type="title"/>
          </p:nvPr>
        </p:nvSpPr>
        <p:spPr>
          <a:xfrm>
            <a:off x="457201" y="204787"/>
            <a:ext cx="3008315" cy="871538"/>
          </a:xfrm>
          <a:prstGeom prst="rect">
            <a:avLst/>
          </a:prstGeom>
        </p:spPr>
        <p:txBody>
          <a:bodyPr anchor="b"/>
          <a:lstStyle>
            <a:lvl1pPr defTabSz="913765">
              <a:lnSpc>
                <a:spcPct val="100000"/>
              </a:lnSpc>
              <a:defRPr sz="1950" b="1">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172" name="Shape 172"/>
          <p:cNvSpPr>
            <a:spLocks noGrp="1"/>
          </p:cNvSpPr>
          <p:nvPr>
            <p:ph type="body" idx="1"/>
          </p:nvPr>
        </p:nvSpPr>
        <p:spPr>
          <a:xfrm>
            <a:off x="3575050" y="204789"/>
            <a:ext cx="5111750" cy="4389835"/>
          </a:xfrm>
          <a:prstGeom prst="rect">
            <a:avLst/>
          </a:prstGeom>
        </p:spPr>
        <p:txBody>
          <a:bodyPr/>
          <a:lstStyle>
            <a:lvl1pPr marL="342900" indent="-342900" defTabSz="913765">
              <a:lnSpc>
                <a:spcPct val="100000"/>
              </a:lnSpc>
              <a:defRPr sz="3150">
                <a:latin typeface="Arial" panose="020B0604020202020204"/>
                <a:ea typeface="Arial" panose="020B0604020202020204"/>
                <a:cs typeface="Arial" panose="020B0604020202020204"/>
                <a:sym typeface="Arial" panose="020B0604020202020204"/>
              </a:defRPr>
            </a:lvl1pPr>
            <a:lvl2pPr marL="781685" indent="-324485" defTabSz="913765">
              <a:lnSpc>
                <a:spcPct val="100000"/>
              </a:lnSpc>
              <a:buChar char="–"/>
              <a:defRPr sz="3150">
                <a:latin typeface="Arial" panose="020B0604020202020204"/>
                <a:ea typeface="Arial" panose="020B0604020202020204"/>
                <a:cs typeface="Arial" panose="020B0604020202020204"/>
                <a:sym typeface="Arial" panose="020B0604020202020204"/>
              </a:defRPr>
            </a:lvl2pPr>
            <a:lvl3pPr marL="1214755" indent="-300355" defTabSz="913765">
              <a:lnSpc>
                <a:spcPct val="100000"/>
              </a:lnSpc>
              <a:defRPr sz="3150">
                <a:latin typeface="Arial" panose="020B0604020202020204"/>
                <a:ea typeface="Arial" panose="020B0604020202020204"/>
                <a:cs typeface="Arial" panose="020B0604020202020204"/>
                <a:sym typeface="Arial" panose="020B0604020202020204"/>
              </a:defRPr>
            </a:lvl3pPr>
            <a:lvl4pPr marL="17411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4pPr>
            <a:lvl5pPr marL="21983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3" name="Shape 173"/>
          <p:cNvSpPr>
            <a:spLocks noGrp="1"/>
          </p:cNvSpPr>
          <p:nvPr>
            <p:ph type="body" sz="half" idx="13"/>
          </p:nvPr>
        </p:nvSpPr>
        <p:spPr>
          <a:xfrm>
            <a:off x="457201" y="1076327"/>
            <a:ext cx="3008315" cy="3518299"/>
          </a:xfrm>
          <a:prstGeom prst="rect">
            <a:avLst/>
          </a:prstGeom>
        </p:spPr>
        <p:txBody>
          <a:bodyPr/>
          <a:lstStyle/>
          <a:p>
            <a:pPr lvl="0"/>
            <a:r>
              <a:rPr lang="zh-CN" altLang="en-US"/>
              <a:t>单击此处编辑母版文本样式</a:t>
            </a:r>
          </a:p>
        </p:txBody>
      </p:sp>
      <p:sp>
        <p:nvSpPr>
          <p:cNvPr id="174" name="Shape 174"/>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图片与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 name="Shape 181"/>
          <p:cNvSpPr>
            <a:spLocks noGrp="1"/>
          </p:cNvSpPr>
          <p:nvPr>
            <p:ph type="title"/>
          </p:nvPr>
        </p:nvSpPr>
        <p:spPr>
          <a:xfrm>
            <a:off x="1792286" y="3600450"/>
            <a:ext cx="5486402" cy="425056"/>
          </a:xfrm>
          <a:prstGeom prst="rect">
            <a:avLst/>
          </a:prstGeom>
        </p:spPr>
        <p:txBody>
          <a:bodyPr anchor="b"/>
          <a:lstStyle>
            <a:lvl1pPr defTabSz="913765">
              <a:lnSpc>
                <a:spcPct val="100000"/>
              </a:lnSpc>
              <a:defRPr sz="1950" b="1">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182" name="Shape 182"/>
          <p:cNvSpPr>
            <a:spLocks noGrp="1"/>
          </p:cNvSpPr>
          <p:nvPr>
            <p:ph type="pic" sz="half" idx="13"/>
          </p:nvPr>
        </p:nvSpPr>
        <p:spPr>
          <a:xfrm>
            <a:off x="1792286" y="459581"/>
            <a:ext cx="5486402" cy="3086100"/>
          </a:xfrm>
          <a:prstGeom prst="rect">
            <a:avLst/>
          </a:prstGeom>
        </p:spPr>
        <p:txBody>
          <a:bodyPr lIns="91439" tIns="45719" rIns="91439" bIns="45719">
            <a:noAutofit/>
          </a:bodyPr>
          <a:lstStyle/>
          <a:p>
            <a:r>
              <a:rPr lang="zh-CN" altLang="en-US"/>
              <a:t>单击图标添加图片</a:t>
            </a:r>
          </a:p>
        </p:txBody>
      </p:sp>
      <p:sp>
        <p:nvSpPr>
          <p:cNvPr id="183" name="Shape 183"/>
          <p:cNvSpPr>
            <a:spLocks noGrp="1"/>
          </p:cNvSpPr>
          <p:nvPr>
            <p:ph type="body" sz="quarter" idx="1"/>
          </p:nvPr>
        </p:nvSpPr>
        <p:spPr>
          <a:xfrm>
            <a:off x="1792286" y="4025503"/>
            <a:ext cx="5486402" cy="603649"/>
          </a:xfrm>
          <a:prstGeom prst="rect">
            <a:avLst/>
          </a:prstGeom>
        </p:spPr>
        <p:txBody>
          <a:bodyPr/>
          <a:lstStyle>
            <a:lvl1pPr marL="0" indent="0" defTabSz="913765">
              <a:lnSpc>
                <a:spcPct val="100000"/>
              </a:lnSpc>
              <a:spcBef>
                <a:spcPts val="300"/>
              </a:spcBef>
              <a:buSzTx/>
              <a:buFontTx/>
              <a:buNone/>
              <a:defRPr sz="1350">
                <a:latin typeface="Arial" panose="020B0604020202020204"/>
                <a:ea typeface="Arial" panose="020B0604020202020204"/>
                <a:cs typeface="Arial" panose="020B0604020202020204"/>
                <a:sym typeface="Arial" panose="020B0604020202020204"/>
              </a:defRPr>
            </a:lvl1pPr>
            <a:lvl2pPr marL="0" indent="0" defTabSz="913765">
              <a:lnSpc>
                <a:spcPct val="100000"/>
              </a:lnSpc>
              <a:spcBef>
                <a:spcPts val="300"/>
              </a:spcBef>
              <a:buSzTx/>
              <a:buFontTx/>
              <a:buNone/>
              <a:defRPr sz="1350">
                <a:latin typeface="Arial" panose="020B0604020202020204"/>
                <a:ea typeface="Arial" panose="020B0604020202020204"/>
                <a:cs typeface="Arial" panose="020B0604020202020204"/>
                <a:sym typeface="Arial" panose="020B0604020202020204"/>
              </a:defRPr>
            </a:lvl2pPr>
            <a:lvl3pPr marL="0" indent="0" defTabSz="913765">
              <a:lnSpc>
                <a:spcPct val="100000"/>
              </a:lnSpc>
              <a:spcBef>
                <a:spcPts val="300"/>
              </a:spcBef>
              <a:buSzTx/>
              <a:buFontTx/>
              <a:buNone/>
              <a:defRPr sz="1350">
                <a:latin typeface="Arial" panose="020B0604020202020204"/>
                <a:ea typeface="Arial" panose="020B0604020202020204"/>
                <a:cs typeface="Arial" panose="020B0604020202020204"/>
                <a:sym typeface="Arial" panose="020B0604020202020204"/>
              </a:defRPr>
            </a:lvl3pPr>
            <a:lvl4pPr marL="0" indent="0" defTabSz="913765">
              <a:lnSpc>
                <a:spcPct val="100000"/>
              </a:lnSpc>
              <a:spcBef>
                <a:spcPts val="300"/>
              </a:spcBef>
              <a:buSzTx/>
              <a:buFontTx/>
              <a:buNone/>
              <a:defRPr sz="1350">
                <a:latin typeface="Arial" panose="020B0604020202020204"/>
                <a:ea typeface="Arial" panose="020B0604020202020204"/>
                <a:cs typeface="Arial" panose="020B0604020202020204"/>
                <a:sym typeface="Arial" panose="020B0604020202020204"/>
              </a:defRPr>
            </a:lvl4pPr>
            <a:lvl5pPr marL="0" indent="0" defTabSz="913765">
              <a:lnSpc>
                <a:spcPct val="100000"/>
              </a:lnSpc>
              <a:spcBef>
                <a:spcPts val="300"/>
              </a:spcBef>
              <a:buSzTx/>
              <a:buFontTx/>
              <a:buNone/>
              <a:defRPr sz="1350">
                <a:latin typeface="Arial" panose="020B0604020202020204"/>
                <a:ea typeface="Arial" panose="020B0604020202020204"/>
                <a:cs typeface="Arial" panose="020B0604020202020204"/>
                <a:sym typeface="Arial" panose="020B0604020202020204"/>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4" name="Shape 184"/>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标题和竖排文字">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Shape 191"/>
          <p:cNvSpPr>
            <a:spLocks noGrp="1"/>
          </p:cNvSpPr>
          <p:nvPr>
            <p:ph type="title"/>
          </p:nvPr>
        </p:nvSpPr>
        <p:spPr>
          <a:xfrm>
            <a:off x="457200" y="205976"/>
            <a:ext cx="8229600" cy="857252"/>
          </a:xfrm>
          <a:prstGeom prst="rect">
            <a:avLst/>
          </a:prstGeom>
        </p:spPr>
        <p:txBody>
          <a:bodyPr anchor="t"/>
          <a:lstStyle>
            <a:lvl1pPr algn="ctr" defTabSz="913765">
              <a:lnSpc>
                <a:spcPct val="100000"/>
              </a:lnSpc>
              <a:defRPr sz="4350">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192" name="Shape 192"/>
          <p:cNvSpPr>
            <a:spLocks noGrp="1"/>
          </p:cNvSpPr>
          <p:nvPr>
            <p:ph type="body" idx="1"/>
          </p:nvPr>
        </p:nvSpPr>
        <p:spPr>
          <a:xfrm>
            <a:off x="457200" y="1200150"/>
            <a:ext cx="8229600" cy="3394474"/>
          </a:xfrm>
          <a:prstGeom prst="rect">
            <a:avLst/>
          </a:prstGeom>
        </p:spPr>
        <p:txBody>
          <a:bodyPr/>
          <a:lstStyle>
            <a:lvl1pPr marL="342900" indent="-342900" defTabSz="913765">
              <a:lnSpc>
                <a:spcPct val="100000"/>
              </a:lnSpc>
              <a:defRPr sz="3150">
                <a:latin typeface="Arial" panose="020B0604020202020204"/>
                <a:ea typeface="Arial" panose="020B0604020202020204"/>
                <a:cs typeface="Arial" panose="020B0604020202020204"/>
                <a:sym typeface="Arial" panose="020B0604020202020204"/>
              </a:defRPr>
            </a:lvl1pPr>
            <a:lvl2pPr marL="781685" indent="-324485" defTabSz="913765">
              <a:lnSpc>
                <a:spcPct val="100000"/>
              </a:lnSpc>
              <a:buChar char="–"/>
              <a:defRPr sz="3150">
                <a:latin typeface="Arial" panose="020B0604020202020204"/>
                <a:ea typeface="Arial" panose="020B0604020202020204"/>
                <a:cs typeface="Arial" panose="020B0604020202020204"/>
                <a:sym typeface="Arial" panose="020B0604020202020204"/>
              </a:defRPr>
            </a:lvl2pPr>
            <a:lvl3pPr marL="1214755" indent="-300355" defTabSz="913765">
              <a:lnSpc>
                <a:spcPct val="100000"/>
              </a:lnSpc>
              <a:defRPr sz="3150">
                <a:latin typeface="Arial" panose="020B0604020202020204"/>
                <a:ea typeface="Arial" panose="020B0604020202020204"/>
                <a:cs typeface="Arial" panose="020B0604020202020204"/>
                <a:sym typeface="Arial" panose="020B0604020202020204"/>
              </a:defRPr>
            </a:lvl3pPr>
            <a:lvl4pPr marL="17411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4pPr>
            <a:lvl5pPr marL="21983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3" name="Shape 193"/>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垂直排列标题与文本">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title"/>
          </p:nvPr>
        </p:nvSpPr>
        <p:spPr>
          <a:xfrm>
            <a:off x="6629400" y="154781"/>
            <a:ext cx="2057400" cy="3290889"/>
          </a:xfrm>
          <a:prstGeom prst="rect">
            <a:avLst/>
          </a:prstGeom>
        </p:spPr>
        <p:txBody>
          <a:bodyPr anchor="t"/>
          <a:lstStyle>
            <a:lvl1pPr algn="ctr" defTabSz="913765">
              <a:lnSpc>
                <a:spcPct val="100000"/>
              </a:lnSpc>
              <a:defRPr sz="4350">
                <a:latin typeface="Arial" panose="020B0604020202020204"/>
                <a:ea typeface="Arial" panose="020B0604020202020204"/>
                <a:cs typeface="Arial" panose="020B0604020202020204"/>
                <a:sym typeface="Arial" panose="020B0604020202020204"/>
              </a:defRPr>
            </a:lvl1pPr>
          </a:lstStyle>
          <a:p>
            <a:r>
              <a:rPr lang="zh-CN" altLang="en-US"/>
              <a:t>单击此处编辑母版标题样式</a:t>
            </a:r>
          </a:p>
        </p:txBody>
      </p:sp>
      <p:sp>
        <p:nvSpPr>
          <p:cNvPr id="201" name="Shape 201"/>
          <p:cNvSpPr>
            <a:spLocks noGrp="1"/>
          </p:cNvSpPr>
          <p:nvPr>
            <p:ph type="body" idx="1"/>
          </p:nvPr>
        </p:nvSpPr>
        <p:spPr>
          <a:xfrm>
            <a:off x="457200" y="154781"/>
            <a:ext cx="6019800" cy="3290889"/>
          </a:xfrm>
          <a:prstGeom prst="rect">
            <a:avLst/>
          </a:prstGeom>
        </p:spPr>
        <p:txBody>
          <a:bodyPr/>
          <a:lstStyle>
            <a:lvl1pPr marL="342900" indent="-342900" defTabSz="913765">
              <a:lnSpc>
                <a:spcPct val="100000"/>
              </a:lnSpc>
              <a:defRPr sz="3150">
                <a:latin typeface="Arial" panose="020B0604020202020204"/>
                <a:ea typeface="Arial" panose="020B0604020202020204"/>
                <a:cs typeface="Arial" panose="020B0604020202020204"/>
                <a:sym typeface="Arial" panose="020B0604020202020204"/>
              </a:defRPr>
            </a:lvl1pPr>
            <a:lvl2pPr marL="781685" indent="-324485" defTabSz="913765">
              <a:lnSpc>
                <a:spcPct val="100000"/>
              </a:lnSpc>
              <a:buChar char="–"/>
              <a:defRPr sz="3150">
                <a:latin typeface="Arial" panose="020B0604020202020204"/>
                <a:ea typeface="Arial" panose="020B0604020202020204"/>
                <a:cs typeface="Arial" panose="020B0604020202020204"/>
                <a:sym typeface="Arial" panose="020B0604020202020204"/>
              </a:defRPr>
            </a:lvl2pPr>
            <a:lvl3pPr marL="1214755" indent="-300355" defTabSz="913765">
              <a:lnSpc>
                <a:spcPct val="100000"/>
              </a:lnSpc>
              <a:defRPr sz="3150">
                <a:latin typeface="Arial" panose="020B0604020202020204"/>
                <a:ea typeface="Arial" panose="020B0604020202020204"/>
                <a:cs typeface="Arial" panose="020B0604020202020204"/>
                <a:sym typeface="Arial" panose="020B0604020202020204"/>
              </a:defRPr>
            </a:lvl3pPr>
            <a:lvl4pPr marL="17411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4pPr>
            <a:lvl5pPr marL="2198370" indent="-369570" defTabSz="913765">
              <a:lnSpc>
                <a:spcPct val="100000"/>
              </a:lnSpc>
              <a:buChar char="»"/>
              <a:defRPr sz="3150">
                <a:latin typeface="Arial" panose="020B0604020202020204"/>
                <a:ea typeface="Arial" panose="020B0604020202020204"/>
                <a:cs typeface="Arial" panose="020B0604020202020204"/>
                <a:sym typeface="Arial" panose="020B0604020202020204"/>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2" name="Shape 202"/>
          <p:cNvSpPr>
            <a:spLocks noGrp="1"/>
          </p:cNvSpPr>
          <p:nvPr>
            <p:ph type="sldNum" sz="quarter" idx="2"/>
          </p:nvPr>
        </p:nvSpPr>
        <p:spPr>
          <a:xfrm>
            <a:off x="6553201" y="4767263"/>
            <a:ext cx="303925" cy="300078"/>
          </a:xfrm>
          <a:prstGeom prst="rect">
            <a:avLst/>
          </a:prstGeom>
        </p:spPr>
        <p:txBody>
          <a:bodyPr anchor="t"/>
          <a:lstStyle>
            <a:lvl1pPr algn="l">
              <a:defRPr sz="1350">
                <a:solidFill>
                  <a:srgbClr val="000000"/>
                </a:solidFill>
                <a:latin typeface="Arial" panose="020B0604020202020204"/>
                <a:ea typeface="Arial" panose="020B0604020202020204"/>
                <a:cs typeface="Arial" panose="020B0604020202020204"/>
                <a:sym typeface="Arial" panose="020B0604020202020204"/>
              </a:defRPr>
            </a:lvl1pPr>
          </a:lstStyle>
          <a:p>
            <a:fld id="{C2851068-9A52-4550-B927-E2D67307323E}" type="slidenum">
              <a:rPr lang="zh-CN" altLang="en-US" smtClean="0"/>
              <a:pPr/>
              <a:t>‹#›</a:t>
            </a:fld>
            <a:endParaRPr lang="zh-CN" altLang="en-US" dirty="0"/>
          </a:p>
        </p:txBody>
      </p:sp>
      <p:pic>
        <p:nvPicPr>
          <p:cNvPr id="5" name="图片 13" descr="未标题-1.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58148" y="-1"/>
            <a:ext cx="1214446" cy="5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6_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11" name="Group 211"/>
          <p:cNvGrpSpPr/>
          <p:nvPr/>
        </p:nvGrpSpPr>
        <p:grpSpPr>
          <a:xfrm>
            <a:off x="253769" y="-19938"/>
            <a:ext cx="674790" cy="646327"/>
            <a:chOff x="0" y="0"/>
            <a:chExt cx="899718" cy="861768"/>
          </a:xfrm>
        </p:grpSpPr>
        <p:sp>
          <p:nvSpPr>
            <p:cNvPr id="209" name="Shape 209"/>
            <p:cNvSpPr/>
            <p:nvPr/>
          </p:nvSpPr>
          <p:spPr>
            <a:xfrm>
              <a:off x="0" y="0"/>
              <a:ext cx="315349" cy="861768"/>
            </a:xfrm>
            <a:prstGeom prst="rect">
              <a:avLst/>
            </a:prstGeom>
            <a:noFill/>
            <a:ln w="12700" cap="flat">
              <a:noFill/>
              <a:miter lim="400000"/>
            </a:ln>
            <a:effectLst/>
          </p:spPr>
          <p:txBody>
            <a:bodyPr wrap="square" lIns="45718" tIns="45718" rIns="45718" bIns="45718" numCol="1" anchor="t">
              <a:spAutoFit/>
            </a:bodyPr>
            <a:lstStyle>
              <a:lvl1pPr>
                <a:defRPr sz="4800">
                  <a:solidFill>
                    <a:srgbClr val="005292"/>
                  </a:solidFill>
                  <a:latin typeface="Impact" panose="020B0806030902050204"/>
                  <a:ea typeface="Impact" panose="020B0806030902050204"/>
                  <a:cs typeface="Impact" panose="020B0806030902050204"/>
                  <a:sym typeface="Impact" panose="020B0806030902050204"/>
                </a:defRPr>
              </a:lvl1pPr>
            </a:lstStyle>
            <a:p>
              <a:r>
                <a:rPr sz="3600"/>
                <a:t>5</a:t>
              </a:r>
            </a:p>
          </p:txBody>
        </p:sp>
        <p:sp>
          <p:nvSpPr>
            <p:cNvPr id="210" name="Shape 210"/>
            <p:cNvSpPr/>
            <p:nvPr/>
          </p:nvSpPr>
          <p:spPr>
            <a:xfrm flipH="1">
              <a:off x="287883" y="179710"/>
              <a:ext cx="611835" cy="612198"/>
            </a:xfrm>
            <a:prstGeom prst="line">
              <a:avLst/>
            </a:prstGeom>
            <a:noFill/>
            <a:ln w="28575" cap="flat">
              <a:solidFill>
                <a:srgbClr val="005292"/>
              </a:solidFill>
              <a:prstDash val="solid"/>
              <a:round/>
            </a:ln>
            <a:effectLst/>
          </p:spPr>
          <p:txBody>
            <a:bodyPr wrap="square" lIns="45718" tIns="45718" rIns="45718" bIns="45718" numCol="1" anchor="t">
              <a:noAutofit/>
            </a:bodyPr>
            <a:lstStyle/>
            <a:p>
              <a:endParaRPr sz="1350"/>
            </a:p>
          </p:txBody>
        </p:sp>
      </p:grpSp>
      <p:sp>
        <p:nvSpPr>
          <p:cNvPr id="212" name="Shape 212"/>
          <p:cNvSpPr/>
          <p:nvPr/>
        </p:nvSpPr>
        <p:spPr>
          <a:xfrm>
            <a:off x="0" y="572146"/>
            <a:ext cx="9138053" cy="34283"/>
          </a:xfrm>
          <a:prstGeom prst="rect">
            <a:avLst/>
          </a:prstGeom>
          <a:solidFill>
            <a:srgbClr val="005292"/>
          </a:solidFill>
          <a:ln w="25400">
            <a:solidFill>
              <a:srgbClr val="005292"/>
            </a:solidFill>
          </a:ln>
        </p:spPr>
        <p:txBody>
          <a:bodyPr lIns="34289" tIns="34289" rIns="34289" bIns="34289" anchor="ct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13" name="Shape 213"/>
          <p:cNvSpPr>
            <a:spLocks noGrp="1"/>
          </p:cNvSpPr>
          <p:nvPr>
            <p:ph type="sldNum" sz="quarter" idx="2"/>
          </p:nvPr>
        </p:nvSpPr>
        <p:spPr>
          <a:xfrm>
            <a:off x="6326220" y="4651850"/>
            <a:ext cx="226981" cy="23082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标题幻灯片">
    <p:spTree>
      <p:nvGrpSpPr>
        <p:cNvPr id="1" name=""/>
        <p:cNvGrpSpPr/>
        <p:nvPr/>
      </p:nvGrpSpPr>
      <p:grpSpPr>
        <a:xfrm>
          <a:off x="0" y="0"/>
          <a:ext cx="0" cy="0"/>
          <a:chOff x="0" y="0"/>
          <a:chExt cx="0" cy="0"/>
        </a:xfrm>
      </p:grpSpPr>
      <p:sp>
        <p:nvSpPr>
          <p:cNvPr id="220" name="Shape 220"/>
          <p:cNvSpPr>
            <a:spLocks noGrp="1"/>
          </p:cNvSpPr>
          <p:nvPr>
            <p:ph type="title"/>
          </p:nvPr>
        </p:nvSpPr>
        <p:spPr>
          <a:xfrm>
            <a:off x="1143000" y="841772"/>
            <a:ext cx="6858000" cy="1790701"/>
          </a:xfrm>
          <a:prstGeom prst="rect">
            <a:avLst/>
          </a:prstGeom>
        </p:spPr>
        <p:txBody>
          <a:bodyPr anchor="b"/>
          <a:lstStyle>
            <a:lvl1pPr algn="ctr">
              <a:defRPr sz="4500"/>
            </a:lvl1pPr>
          </a:lstStyle>
          <a:p>
            <a:r>
              <a:rPr lang="zh-CN" altLang="en-US"/>
              <a:t>单击此处编辑母版标题样式</a:t>
            </a:r>
          </a:p>
        </p:txBody>
      </p:sp>
      <p:sp>
        <p:nvSpPr>
          <p:cNvPr id="221" name="Shape 221"/>
          <p:cNvSpPr>
            <a:spLocks noGrp="1"/>
          </p:cNvSpPr>
          <p:nvPr>
            <p:ph type="body" sz="quarter" idx="1"/>
          </p:nvPr>
        </p:nvSpPr>
        <p:spPr>
          <a:xfrm>
            <a:off x="1143000" y="2701528"/>
            <a:ext cx="6858000" cy="1241823"/>
          </a:xfrm>
          <a:prstGeom prst="rect">
            <a:avLst/>
          </a:prstGeom>
        </p:spPr>
        <p:txBody>
          <a:bodyPr/>
          <a:lstStyle>
            <a:lvl1pPr marL="0" indent="0" algn="ctr">
              <a:buSzTx/>
              <a:buFontTx/>
              <a:buNone/>
              <a:defRPr sz="1800"/>
            </a:lvl1pPr>
            <a:lvl2pPr marL="0" indent="0" algn="ctr">
              <a:buSzTx/>
              <a:buFontTx/>
              <a:buNone/>
              <a:defRPr sz="1800"/>
            </a:lvl2pPr>
            <a:lvl3pPr marL="0" indent="0" algn="ctr">
              <a:buSzTx/>
              <a:buFontTx/>
              <a:buNone/>
              <a:defRPr sz="1800"/>
            </a:lvl3pPr>
            <a:lvl4pPr marL="0" indent="0" algn="ctr">
              <a:buSzTx/>
              <a:buFontTx/>
              <a:buNone/>
              <a:defRPr sz="1800"/>
            </a:lvl4pPr>
            <a:lvl5pPr marL="0" indent="0" algn="ctr">
              <a:buSzTx/>
              <a:buFontTx/>
              <a:buNone/>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22" name="Shape 22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3" name="图片 13" descr="未标题-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58148" y="-1"/>
            <a:ext cx="1214446" cy="5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9B0E30B-78B3-41F7-A6D0-3BBB1E750A9A}" type="slidenum">
              <a:rPr lang="zh-CN" altLang="en-US" smtClean="0"/>
              <a:pPr/>
              <a:t>‹#›</a:t>
            </a:fld>
            <a:endParaRPr lang="zh-CN" altLang="en-US"/>
          </a:p>
        </p:txBody>
      </p:sp>
      <p:cxnSp>
        <p:nvCxnSpPr>
          <p:cNvPr id="3" name="直接连接符 2"/>
          <p:cNvCxnSpPr/>
          <p:nvPr userDrawn="1"/>
        </p:nvCxnSpPr>
        <p:spPr>
          <a:xfrm>
            <a:off x="215516" y="699542"/>
            <a:ext cx="871296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 name="内容占位符 4"/>
          <p:cNvSpPr>
            <a:spLocks noGrp="1"/>
          </p:cNvSpPr>
          <p:nvPr>
            <p:ph sz="quarter" idx="10"/>
          </p:nvPr>
        </p:nvSpPr>
        <p:spPr>
          <a:xfrm>
            <a:off x="215900" y="195263"/>
            <a:ext cx="3708400" cy="431800"/>
          </a:xfrm>
        </p:spPr>
        <p:txBody>
          <a:bodyPr/>
          <a:lstStyle>
            <a:lvl1pPr marL="0" indent="0">
              <a:buNone/>
              <a:defRPr>
                <a:solidFill>
                  <a:schemeClr val="accent1">
                    <a:lumMod val="50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pic>
        <p:nvPicPr>
          <p:cNvPr id="7" name="image6.pdf" descr="EMF 2.emf"/>
          <p:cNvPicPr>
            <a:picLocks noChangeAspect="1"/>
          </p:cNvPicPr>
          <p:nvPr userDrawn="1"/>
        </p:nvPicPr>
        <p:blipFill>
          <a:blip r:embed="rId2" cstate="print"/>
          <a:stretch>
            <a:fillRect/>
          </a:stretch>
        </p:blipFill>
        <p:spPr>
          <a:xfrm>
            <a:off x="7020272" y="123478"/>
            <a:ext cx="1764198" cy="463552"/>
          </a:xfrm>
          <a:prstGeom prst="rect">
            <a:avLst/>
          </a:prstGeom>
          <a:ln w="12700">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29" name="Shape 29"/>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p>
        </p:txBody>
      </p:sp>
      <p:sp>
        <p:nvSpPr>
          <p:cNvPr id="30" name="Shape 30"/>
          <p:cNvSpPr>
            <a:spLocks noGrp="1"/>
          </p:cNvSpPr>
          <p:nvPr>
            <p:ph type="body" sz="quarter" idx="1"/>
          </p:nvPr>
        </p:nvSpPr>
        <p:spPr>
          <a:xfrm>
            <a:off x="623888" y="3442097"/>
            <a:ext cx="7886700" cy="1125142"/>
          </a:xfrm>
          <a:prstGeom prst="rect">
            <a:avLst/>
          </a:prstGeom>
        </p:spPr>
        <p:txBody>
          <a:bodyPr/>
          <a:lstStyle>
            <a:lvl1pPr marL="0" indent="0">
              <a:buSzTx/>
              <a:buFontTx/>
              <a:buNone/>
              <a:defRPr sz="1800">
                <a:solidFill>
                  <a:srgbClr val="888888"/>
                </a:solidFill>
              </a:defRPr>
            </a:lvl1pPr>
            <a:lvl2pPr marL="0" indent="0">
              <a:buSzTx/>
              <a:buFontTx/>
              <a:buNone/>
              <a:defRPr sz="1800">
                <a:solidFill>
                  <a:srgbClr val="888888"/>
                </a:solidFill>
              </a:defRPr>
            </a:lvl2pPr>
            <a:lvl3pPr marL="0" indent="0">
              <a:buSzTx/>
              <a:buFontTx/>
              <a:buNone/>
              <a:defRPr sz="1800">
                <a:solidFill>
                  <a:srgbClr val="888888"/>
                </a:solidFill>
              </a:defRPr>
            </a:lvl3pPr>
            <a:lvl4pPr marL="0" indent="0">
              <a:buSzTx/>
              <a:buFontTx/>
              <a:buNone/>
              <a:defRPr sz="1800">
                <a:solidFill>
                  <a:srgbClr val="888888"/>
                </a:solidFill>
              </a:defRPr>
            </a:lvl4pPr>
            <a:lvl5pPr marL="0" indent="0">
              <a:buSzTx/>
              <a:buFontTx/>
              <a:buNone/>
              <a:defRPr sz="1800">
                <a:solidFill>
                  <a:srgbClr val="888888"/>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两栏内容">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rPr lang="zh-CN" altLang="en-US"/>
              <a:t>单击此处编辑母版标题样式</a:t>
            </a:r>
          </a:p>
        </p:txBody>
      </p:sp>
      <p:sp>
        <p:nvSpPr>
          <p:cNvPr id="39" name="Shape 39"/>
          <p:cNvSpPr>
            <a:spLocks noGrp="1"/>
          </p:cNvSpPr>
          <p:nvPr>
            <p:ph type="body"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0" name="Shape 4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47" name="Shape 47"/>
          <p:cNvSpPr>
            <a:spLocks noGrp="1"/>
          </p:cNvSpPr>
          <p:nvPr>
            <p:ph type="title"/>
          </p:nvPr>
        </p:nvSpPr>
        <p:spPr>
          <a:xfrm>
            <a:off x="629841" y="273844"/>
            <a:ext cx="7886701" cy="994172"/>
          </a:xfrm>
          <a:prstGeom prst="rect">
            <a:avLst/>
          </a:prstGeom>
        </p:spPr>
        <p:txBody>
          <a:bodyPr/>
          <a:lstStyle/>
          <a:p>
            <a:r>
              <a:rPr lang="zh-CN" altLang="en-US"/>
              <a:t>单击此处编辑母版标题样式</a:t>
            </a:r>
          </a:p>
        </p:txBody>
      </p:sp>
      <p:sp>
        <p:nvSpPr>
          <p:cNvPr id="48" name="Shape 48"/>
          <p:cNvSpPr>
            <a:spLocks noGrp="1"/>
          </p:cNvSpPr>
          <p:nvPr>
            <p:ph type="body" sz="quarter" idx="1"/>
          </p:nvPr>
        </p:nvSpPr>
        <p:spPr>
          <a:xfrm>
            <a:off x="629840" y="1260872"/>
            <a:ext cx="3868343" cy="617936"/>
          </a:xfrm>
          <a:prstGeom prst="rect">
            <a:avLst/>
          </a:prstGeom>
        </p:spPr>
        <p:txBody>
          <a:bodyPr anchor="b"/>
          <a:lstStyle>
            <a:lvl1pPr marL="0" indent="0">
              <a:buSzTx/>
              <a:buFontTx/>
              <a:buNone/>
              <a:defRPr sz="1800" b="1"/>
            </a:lvl1pPr>
            <a:lvl2pPr marL="0" indent="0">
              <a:buSzTx/>
              <a:buFontTx/>
              <a:buNone/>
              <a:defRPr sz="1800" b="1"/>
            </a:lvl2pPr>
            <a:lvl3pPr marL="0" indent="0">
              <a:buSzTx/>
              <a:buFontTx/>
              <a:buNone/>
              <a:defRPr sz="1800" b="1"/>
            </a:lvl3pPr>
            <a:lvl4pPr marL="0" indent="0">
              <a:buSzTx/>
              <a:buFontTx/>
              <a:buNone/>
              <a:defRPr sz="1800" b="1"/>
            </a:lvl4pPr>
            <a:lvl5pPr marL="0" indent="0">
              <a:buSzTx/>
              <a:buFontTx/>
              <a:buNone/>
              <a:defRPr sz="1800" b="1"/>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9" name="Shape 49"/>
          <p:cNvSpPr>
            <a:spLocks noGrp="1"/>
          </p:cNvSpPr>
          <p:nvPr>
            <p:ph type="body" sz="quarter" idx="13"/>
          </p:nvPr>
        </p:nvSpPr>
        <p:spPr>
          <a:xfrm>
            <a:off x="4629150" y="1260872"/>
            <a:ext cx="3887391" cy="617936"/>
          </a:xfrm>
          <a:prstGeom prst="rect">
            <a:avLst/>
          </a:prstGeom>
        </p:spPr>
        <p:txBody>
          <a:bodyPr anchor="b"/>
          <a:lstStyle/>
          <a:p>
            <a:pPr lvl="0"/>
            <a:r>
              <a:rPr lang="zh-CN" altLang="en-US"/>
              <a:t>单击此处编辑母版文本样式</a:t>
            </a:r>
          </a:p>
        </p:txBody>
      </p:sp>
      <p:sp>
        <p:nvSpPr>
          <p:cNvPr id="50" name="Shape 5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rPr lang="zh-CN" altLang="en-US"/>
              <a:t>单击此处编辑母版标题样式</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C2851068-9A52-4550-B927-E2D67307323E}" type="slidenum">
              <a:rPr lang="zh-CN" altLang="en-US" smtClean="0"/>
              <a:pPr/>
              <a:t>‹#›</a:t>
            </a:fld>
            <a:endParaRPr lang="zh-CN" alt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72" name="Shape 72"/>
          <p:cNvSpPr>
            <a:spLocks noGrp="1"/>
          </p:cNvSpPr>
          <p:nvPr>
            <p:ph type="title"/>
          </p:nvPr>
        </p:nvSpPr>
        <p:spPr>
          <a:xfrm>
            <a:off x="629840" y="342900"/>
            <a:ext cx="2949180" cy="1200150"/>
          </a:xfrm>
          <a:prstGeom prst="rect">
            <a:avLst/>
          </a:prstGeom>
        </p:spPr>
        <p:txBody>
          <a:bodyPr anchor="b"/>
          <a:lstStyle>
            <a:lvl1pPr>
              <a:defRPr sz="2400"/>
            </a:lvl1pPr>
          </a:lstStyle>
          <a:p>
            <a:r>
              <a:rPr lang="zh-CN" altLang="en-US"/>
              <a:t>单击此处编辑母版标题样式</a:t>
            </a:r>
          </a:p>
        </p:txBody>
      </p:sp>
      <p:sp>
        <p:nvSpPr>
          <p:cNvPr id="73" name="Shape 73"/>
          <p:cNvSpPr>
            <a:spLocks noGrp="1"/>
          </p:cNvSpPr>
          <p:nvPr>
            <p:ph type="body" sz="half" idx="1"/>
          </p:nvPr>
        </p:nvSpPr>
        <p:spPr>
          <a:xfrm>
            <a:off x="3887390" y="740569"/>
            <a:ext cx="4629152" cy="3655219"/>
          </a:xfrm>
          <a:prstGeom prst="rect">
            <a:avLst/>
          </a:prstGeom>
        </p:spPr>
        <p:txBody>
          <a:bodyPr/>
          <a:lstStyle>
            <a:lvl1pPr>
              <a:defRPr sz="2400"/>
            </a:lvl1pPr>
            <a:lvl2pPr marL="539115" indent="-196215">
              <a:defRPr sz="2400"/>
            </a:lvl2pPr>
            <a:lvl3pPr marL="914400" indent="-228600">
              <a:defRPr sz="2400"/>
            </a:lvl3pPr>
            <a:lvl4pPr marL="1303020" indent="-274320">
              <a:defRPr sz="2400"/>
            </a:lvl4pPr>
            <a:lvl5pPr marL="1645920" indent="-274320">
              <a:defRPr sz="2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4" name="Shape 74"/>
          <p:cNvSpPr>
            <a:spLocks noGrp="1"/>
          </p:cNvSpPr>
          <p:nvPr>
            <p:ph type="body" sz="quarter" idx="13"/>
          </p:nvPr>
        </p:nvSpPr>
        <p:spPr>
          <a:xfrm>
            <a:off x="629840" y="1543050"/>
            <a:ext cx="2949179" cy="2858691"/>
          </a:xfrm>
          <a:prstGeom prst="rect">
            <a:avLst/>
          </a:prstGeom>
        </p:spPr>
        <p:txBody>
          <a:bodyPr/>
          <a:lstStyle/>
          <a:p>
            <a:pPr lvl="0"/>
            <a:r>
              <a:rPr lang="zh-CN" altLang="en-US"/>
              <a:t>单击此处编辑母版文本样式</a:t>
            </a:r>
          </a:p>
        </p:txBody>
      </p:sp>
      <p:sp>
        <p:nvSpPr>
          <p:cNvPr id="75" name="Shape 75"/>
          <p:cNvSpPr>
            <a:spLocks noGrp="1"/>
          </p:cNvSpPr>
          <p:nvPr>
            <p:ph type="sldNum" sz="quarter" idx="2"/>
          </p:nvPr>
        </p:nvSpPr>
        <p:spPr>
          <a:prstGeom prst="rect">
            <a:avLst/>
          </a:prstGeom>
        </p:spPr>
        <p:txBody>
          <a:bodyPr/>
          <a:lstStyle/>
          <a:p>
            <a:fld id="{C2851068-9A52-4550-B927-E2D67307323E}" type="slidenum">
              <a:rPr lang="zh-CN" altLang="en-US" smtClean="0"/>
              <a:pPr/>
              <a:t>‹#›</a:t>
            </a:fld>
            <a:endParaRPr lang="zh-CN" altLang="en-US"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82" name="Shape 82"/>
          <p:cNvSpPr>
            <a:spLocks noGrp="1"/>
          </p:cNvSpPr>
          <p:nvPr>
            <p:ph type="title"/>
          </p:nvPr>
        </p:nvSpPr>
        <p:spPr>
          <a:xfrm>
            <a:off x="629840" y="342900"/>
            <a:ext cx="2949180" cy="1200150"/>
          </a:xfrm>
          <a:prstGeom prst="rect">
            <a:avLst/>
          </a:prstGeom>
        </p:spPr>
        <p:txBody>
          <a:bodyPr anchor="b"/>
          <a:lstStyle>
            <a:lvl1pPr>
              <a:defRPr sz="2400"/>
            </a:lvl1pPr>
          </a:lstStyle>
          <a:p>
            <a:r>
              <a:rPr lang="zh-CN" altLang="en-US"/>
              <a:t>单击此处编辑母版标题样式</a:t>
            </a:r>
          </a:p>
        </p:txBody>
      </p:sp>
      <p:sp>
        <p:nvSpPr>
          <p:cNvPr id="83" name="Shape 83"/>
          <p:cNvSpPr>
            <a:spLocks noGrp="1"/>
          </p:cNvSpPr>
          <p:nvPr>
            <p:ph type="pic" sz="half" idx="13"/>
          </p:nvPr>
        </p:nvSpPr>
        <p:spPr>
          <a:xfrm>
            <a:off x="3887390" y="740569"/>
            <a:ext cx="4629152" cy="3655219"/>
          </a:xfrm>
          <a:prstGeom prst="rect">
            <a:avLst/>
          </a:prstGeom>
        </p:spPr>
        <p:txBody>
          <a:bodyPr lIns="91439" tIns="45719" rIns="91439" bIns="45719">
            <a:noAutofit/>
          </a:bodyPr>
          <a:lstStyle/>
          <a:p>
            <a:r>
              <a:rPr lang="zh-CN" altLang="en-US"/>
              <a:t>单击图标添加图片</a:t>
            </a:r>
          </a:p>
        </p:txBody>
      </p:sp>
      <p:sp>
        <p:nvSpPr>
          <p:cNvPr id="84" name="Shape 84"/>
          <p:cNvSpPr>
            <a:spLocks noGrp="1"/>
          </p:cNvSpPr>
          <p:nvPr>
            <p:ph type="body" sz="quarter" idx="1"/>
          </p:nvPr>
        </p:nvSpPr>
        <p:spPr>
          <a:xfrm>
            <a:off x="629840" y="1543050"/>
            <a:ext cx="2949180" cy="2858691"/>
          </a:xfrm>
          <a:prstGeom prst="rect">
            <a:avLst/>
          </a:prstGeom>
        </p:spPr>
        <p:txBody>
          <a:bodyPr/>
          <a:lstStyle>
            <a:lvl1pPr marL="0" indent="0">
              <a:buSzTx/>
              <a:buFontTx/>
              <a:buNone/>
              <a:defRPr sz="1200"/>
            </a:lvl1pPr>
            <a:lvl2pPr marL="0" indent="0">
              <a:buSzTx/>
              <a:buFontTx/>
              <a:buNone/>
              <a:defRPr sz="1200"/>
            </a:lvl2pPr>
            <a:lvl3pPr marL="0" indent="0">
              <a:buSzTx/>
              <a:buFontTx/>
              <a:buNone/>
              <a:defRPr sz="1200"/>
            </a:lvl3pPr>
            <a:lvl4pPr marL="0" indent="0">
              <a:buSzTx/>
              <a:buFontTx/>
              <a:buNone/>
              <a:defRPr sz="1200"/>
            </a:lvl4pPr>
            <a:lvl5pPr marL="0" indent="0">
              <a:buSzTx/>
              <a:buFontTx/>
              <a:buNone/>
              <a:defRPr sz="1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5" name="Shape 85"/>
          <p:cNvSpPr>
            <a:spLocks noGrp="1"/>
          </p:cNvSpPr>
          <p:nvPr>
            <p:ph type="sldNum" sz="quarter" idx="2"/>
          </p:nvPr>
        </p:nvSpPr>
        <p:spPr>
          <a:prstGeom prst="rect">
            <a:avLst/>
          </a:prstGeom>
        </p:spPr>
        <p:txBody>
          <a:bodyPr/>
          <a:lstStyle/>
          <a:p>
            <a:fld id="{C2851068-9A52-4550-B927-E2D67307323E}" type="slidenum">
              <a:rPr lang="zh-CN" altLang="en-US" smtClean="0"/>
              <a:pPr/>
              <a:t>‹#›</a:t>
            </a:fld>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9"/>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844"/>
            <a:ext cx="7886700" cy="994172"/>
          </a:xfrm>
          <a:prstGeom prst="rect">
            <a:avLst/>
          </a:prstGeom>
          <a:ln w="12700">
            <a:miter lim="400000"/>
          </a:ln>
        </p:spPr>
        <p:txBody>
          <a:bodyPr lIns="45718" tIns="45718" rIns="45718" bIns="45718" anchor="ctr">
            <a:normAutofit/>
          </a:bodyPr>
          <a:lstStyle/>
          <a:p>
            <a:r>
              <a:t>标题文本</a:t>
            </a:r>
          </a:p>
        </p:txBody>
      </p:sp>
      <p:sp>
        <p:nvSpPr>
          <p:cNvPr id="3" name="Shape 3"/>
          <p:cNvSpPr>
            <a:spLocks noGrp="1"/>
          </p:cNvSpPr>
          <p:nvPr>
            <p:ph type="body" idx="1"/>
          </p:nvPr>
        </p:nvSpPr>
        <p:spPr>
          <a:xfrm>
            <a:off x="628650" y="1369219"/>
            <a:ext cx="7886700" cy="3263504"/>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8288370" y="4788771"/>
            <a:ext cx="226981" cy="230828"/>
          </a:xfrm>
          <a:prstGeom prst="rect">
            <a:avLst/>
          </a:prstGeom>
          <a:ln w="12700">
            <a:miter lim="400000"/>
          </a:ln>
        </p:spPr>
        <p:txBody>
          <a:bodyPr wrap="none" lIns="45718" tIns="45718" rIns="45718" bIns="45718" anchor="ctr">
            <a:spAutoFit/>
          </a:bodyPr>
          <a:lstStyle>
            <a:lvl1pPr algn="r">
              <a:defRPr sz="900">
                <a:solidFill>
                  <a:srgbClr val="888888"/>
                </a:solidFill>
                <a:latin typeface="+mj-lt"/>
                <a:ea typeface="+mj-ea"/>
                <a:cs typeface="+mj-cs"/>
                <a:sym typeface="Calibri" panose="020F0502020204030204"/>
              </a:defRPr>
            </a:lvl1pPr>
          </a:lstStyle>
          <a:p>
            <a:fld id="{86CB4B4D-7CA3-9044-876B-883B54F8677D}" type="slidenum">
              <a:rPr/>
              <a:pPr/>
              <a:t>‹#›</a:t>
            </a:fld>
            <a:endParaRPr/>
          </a:p>
        </p:txBody>
      </p:sp>
      <p:sp>
        <p:nvSpPr>
          <p:cNvPr id="5" name="矩形 4"/>
          <p:cNvSpPr/>
          <p:nvPr/>
        </p:nvSpPr>
        <p:spPr>
          <a:xfrm>
            <a:off x="2143126" y="5060360"/>
            <a:ext cx="7010401" cy="103678"/>
          </a:xfrm>
          <a:prstGeom prst="rect">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sp>
        <p:nvSpPr>
          <p:cNvPr id="6" name="矩形 5"/>
          <p:cNvSpPr/>
          <p:nvPr/>
        </p:nvSpPr>
        <p:spPr>
          <a:xfrm>
            <a:off x="0" y="5060360"/>
            <a:ext cx="2627784" cy="1036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7" r:id="rId1"/>
    <p:sldLayoutId id="2147483683"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Lst>
  <p:transition spd="med"/>
  <p:txStyles>
    <p:titleStyle>
      <a:lvl1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1pPr>
      <a:lvl2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2pPr>
      <a:lvl3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3pPr>
      <a:lvl4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4pPr>
      <a:lvl5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5pPr>
      <a:lvl6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6pPr>
      <a:lvl7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7pPr>
      <a:lvl8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8pPr>
      <a:lvl9pPr marL="0" marR="0" indent="0" algn="l" defTabSz="685800" rtl="0" eaLnBrk="1" latinLnBrk="0" hangingPunct="1">
        <a:lnSpc>
          <a:spcPct val="90000"/>
        </a:lnSpc>
        <a:spcBef>
          <a:spcPts val="0"/>
        </a:spcBef>
        <a:spcAft>
          <a:spcPts val="0"/>
        </a:spcAft>
        <a:buClrTx/>
        <a:buSzTx/>
        <a:buFontTx/>
        <a:buNone/>
        <a:defRPr sz="3300" b="0" i="0" u="none" strike="noStrike" cap="none" spc="0" baseline="0">
          <a:ln>
            <a:noFill/>
          </a:ln>
          <a:solidFill>
            <a:srgbClr val="000000"/>
          </a:solidFill>
          <a:uFillTx/>
          <a:latin typeface="+mj-lt"/>
          <a:ea typeface="+mj-ea"/>
          <a:cs typeface="+mj-cs"/>
          <a:sym typeface="Calibri" panose="020F0502020204030204"/>
        </a:defRPr>
      </a:lvl9pPr>
    </p:titleStyle>
    <p:bodyStyle>
      <a:lvl1pPr marL="171450" marR="0" indent="-17145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1pPr>
      <a:lvl2pPr marL="542925" marR="0" indent="-200025"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2pPr>
      <a:lvl3pPr marL="925830" marR="0" indent="-24003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3pPr>
      <a:lvl4pPr marL="12954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4pPr>
      <a:lvl5pPr marL="16383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5pPr>
      <a:lvl6pPr marL="19812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6pPr>
      <a:lvl7pPr marL="23241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7pPr>
      <a:lvl8pPr marL="26670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8pPr>
      <a:lvl9pPr marL="3009900" marR="0" indent="-266700" algn="l" defTabSz="685800" rtl="0" eaLnBrk="1" latinLnBrk="0" hangingPunct="1">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mj-lt"/>
          <a:ea typeface="+mj-ea"/>
          <a:cs typeface="+mj-cs"/>
          <a:sym typeface="Calibri" panose="020F0502020204030204"/>
        </a:defRPr>
      </a:lvl9pPr>
    </p:bodyStyle>
    <p:otherStyle>
      <a:lvl1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685800" rtl="0" eaLnBrk="1" latinLnBrk="0" hangingPunct="1">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6.pdf" descr="EMF 2.emf"/>
          <p:cNvPicPr>
            <a:picLocks noChangeAspect="1"/>
          </p:cNvPicPr>
          <p:nvPr/>
        </p:nvPicPr>
        <p:blipFill>
          <a:blip r:embed="rId3"/>
          <a:stretch>
            <a:fillRect/>
          </a:stretch>
        </p:blipFill>
        <p:spPr>
          <a:xfrm>
            <a:off x="2339752" y="1000531"/>
            <a:ext cx="3924438" cy="1031166"/>
          </a:xfrm>
          <a:prstGeom prst="rect">
            <a:avLst/>
          </a:prstGeom>
          <a:ln w="12700">
            <a:miter lim="400000"/>
            <a:headEnd/>
            <a:tailEnd/>
          </a:ln>
        </p:spPr>
      </p:pic>
      <p:sp>
        <p:nvSpPr>
          <p:cNvPr id="7" name="Shape 231"/>
          <p:cNvSpPr/>
          <p:nvPr/>
        </p:nvSpPr>
        <p:spPr>
          <a:xfrm>
            <a:off x="1691680" y="2548895"/>
            <a:ext cx="5522993" cy="461661"/>
          </a:xfrm>
          <a:prstGeom prst="rect">
            <a:avLst/>
          </a:prstGeom>
          <a:ln w="12700">
            <a:miter lim="400000"/>
          </a:ln>
        </p:spPr>
        <p:txBody>
          <a:bodyPr wrap="square" lIns="45718" tIns="45718" rIns="45718" bIns="45718">
            <a:spAutoFit/>
          </a:bodyPr>
          <a:lstStyle>
            <a:lvl1pPr algn="ctr">
              <a:defRPr sz="3300">
                <a:solidFill>
                  <a:srgbClr val="3F3F3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2400" dirty="0" err="1"/>
              <a:t>国美</a:t>
            </a:r>
            <a:r>
              <a:rPr lang="zh-CN" altLang="en-US" sz="2400" dirty="0"/>
              <a:t>金控美易</a:t>
            </a:r>
            <a:r>
              <a:rPr lang="zh-CN" altLang="en-US" sz="2400" dirty="0" smtClean="0"/>
              <a:t>分</a:t>
            </a:r>
            <a:r>
              <a:rPr lang="en-US" altLang="zh-CN" sz="2400" dirty="0" smtClean="0"/>
              <a:t>3.0</a:t>
            </a:r>
            <a:r>
              <a:rPr lang="zh-CN" altLang="en-US" sz="2400" dirty="0" smtClean="0"/>
              <a:t>产品及业务流程操作</a:t>
            </a:r>
            <a:endParaRPr sz="2400" dirty="0"/>
          </a:p>
        </p:txBody>
      </p:sp>
      <p:sp>
        <p:nvSpPr>
          <p:cNvPr id="8" name="Shape 232"/>
          <p:cNvSpPr/>
          <p:nvPr/>
        </p:nvSpPr>
        <p:spPr>
          <a:xfrm flipV="1">
            <a:off x="1638420" y="2472561"/>
            <a:ext cx="5688632" cy="29104"/>
          </a:xfrm>
          <a:prstGeom prst="line">
            <a:avLst/>
          </a:prstGeom>
          <a:ln w="6350">
            <a:solidFill>
              <a:srgbClr val="808080"/>
            </a:solidFill>
            <a:miter/>
          </a:ln>
        </p:spPr>
        <p:txBody>
          <a:bodyPr lIns="45718" tIns="45718" rIns="45718" bIns="45718"/>
          <a:lstStyle/>
          <a:p>
            <a:endParaRPr/>
          </a:p>
        </p:txBody>
      </p:sp>
      <p:sp>
        <p:nvSpPr>
          <p:cNvPr id="9" name="Shape 233"/>
          <p:cNvSpPr/>
          <p:nvPr/>
        </p:nvSpPr>
        <p:spPr>
          <a:xfrm flipV="1">
            <a:off x="1638420" y="3081366"/>
            <a:ext cx="5688632" cy="0"/>
          </a:xfrm>
          <a:prstGeom prst="line">
            <a:avLst/>
          </a:prstGeom>
          <a:ln w="6350">
            <a:solidFill>
              <a:srgbClr val="808080"/>
            </a:solidFill>
            <a:miter/>
          </a:ln>
        </p:spPr>
        <p:txBody>
          <a:bodyPr lIns="45718" tIns="45718" rIns="45718" bIns="45718"/>
          <a:lstStyle/>
          <a:p>
            <a:endParaRPr/>
          </a:p>
        </p:txBody>
      </p:sp>
      <p:sp>
        <p:nvSpPr>
          <p:cNvPr id="10" name="Shape 234"/>
          <p:cNvSpPr/>
          <p:nvPr/>
        </p:nvSpPr>
        <p:spPr>
          <a:xfrm>
            <a:off x="2070467" y="3296011"/>
            <a:ext cx="4767316" cy="338550"/>
          </a:xfrm>
          <a:prstGeom prst="rect">
            <a:avLst/>
          </a:prstGeom>
          <a:ln w="12700">
            <a:miter lim="400000"/>
          </a:ln>
        </p:spPr>
        <p:txBody>
          <a:bodyPr wrap="square" lIns="45718" tIns="45718" rIns="45718" bIns="45718">
            <a:spAutoFit/>
          </a:bodyPr>
          <a:lstStyle>
            <a:lvl1pPr algn="ctr">
              <a:defRPr sz="240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600" dirty="0"/>
              <a:t>· </a:t>
            </a:r>
            <a:r>
              <a:rPr sz="1600" dirty="0" err="1"/>
              <a:t>智慧</a:t>
            </a:r>
            <a:r>
              <a:rPr sz="1600" dirty="0"/>
              <a:t> · </a:t>
            </a:r>
            <a:r>
              <a:rPr sz="1600" dirty="0" err="1"/>
              <a:t>便捷</a:t>
            </a:r>
            <a:r>
              <a:rPr sz="1600" dirty="0"/>
              <a:t> · </a:t>
            </a:r>
            <a:r>
              <a:rPr sz="1600" dirty="0" err="1"/>
              <a:t>安全</a:t>
            </a:r>
            <a:r>
              <a:rPr sz="1600" dirty="0"/>
              <a:t> · </a:t>
            </a:r>
            <a:r>
              <a:rPr sz="1600" dirty="0" err="1"/>
              <a:t>高效</a:t>
            </a:r>
            <a:r>
              <a:rPr sz="1600" dirty="0"/>
              <a:t> ·   </a:t>
            </a:r>
          </a:p>
        </p:txBody>
      </p:sp>
      <p:sp>
        <p:nvSpPr>
          <p:cNvPr id="11" name="Shape 241"/>
          <p:cNvSpPr/>
          <p:nvPr/>
        </p:nvSpPr>
        <p:spPr>
          <a:xfrm rot="5400000">
            <a:off x="-1252203" y="2491297"/>
            <a:ext cx="2857071" cy="1433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5A8E8"/>
          </a:solidFill>
          <a:ln w="12700">
            <a:miter lim="400000"/>
          </a:ln>
        </p:spPr>
        <p:txBody>
          <a:bodyPr lIns="45718" tIns="45718" rIns="45718" bIns="45718" anchor="ct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dirty="0"/>
          </a:p>
        </p:txBody>
      </p:sp>
      <p:sp>
        <p:nvSpPr>
          <p:cNvPr id="12" name="Shape 241"/>
          <p:cNvSpPr/>
          <p:nvPr/>
        </p:nvSpPr>
        <p:spPr>
          <a:xfrm>
            <a:off x="-1260648" y="3412977"/>
            <a:ext cx="4680520" cy="23455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BD0D9"/>
          </a:solidFill>
          <a:ln w="12700">
            <a:miter lim="400000"/>
          </a:ln>
        </p:spPr>
        <p:txBody>
          <a:bodyPr lIns="45718" tIns="45718" rIns="45718" bIns="45718" anchor="ct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3" name="Shape 239"/>
          <p:cNvSpPr/>
          <p:nvPr/>
        </p:nvSpPr>
        <p:spPr>
          <a:xfrm>
            <a:off x="4620454" y="4110703"/>
            <a:ext cx="1872533" cy="10520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0CF9B"/>
          </a:solidFill>
          <a:ln w="12700">
            <a:miter lim="400000"/>
          </a:ln>
        </p:spPr>
        <p:txBody>
          <a:bodyPr lIns="45718" tIns="45718" rIns="45718" bIns="45718" anchor="ct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4" name="Shape 240"/>
          <p:cNvSpPr/>
          <p:nvPr/>
        </p:nvSpPr>
        <p:spPr>
          <a:xfrm>
            <a:off x="6980764" y="2788972"/>
            <a:ext cx="4320480" cy="23737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F6FC6"/>
          </a:solidFill>
          <a:ln w="12700">
            <a:miter lim="400000"/>
          </a:ln>
        </p:spPr>
        <p:txBody>
          <a:bodyPr lIns="45718" tIns="45718" rIns="45718" bIns="45718" anchor="ct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p>
        </p:txBody>
      </p:sp>
      <p:sp>
        <p:nvSpPr>
          <p:cNvPr id="15" name="Shape 241"/>
          <p:cNvSpPr/>
          <p:nvPr/>
        </p:nvSpPr>
        <p:spPr>
          <a:xfrm rot="10800000">
            <a:off x="5854561" y="4120333"/>
            <a:ext cx="1764629" cy="10327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07CD1"/>
          </a:solidFill>
          <a:ln w="12700">
            <a:miter lim="400000"/>
          </a:ln>
        </p:spPr>
        <p:txBody>
          <a:bodyPr lIns="45718" tIns="45718" rIns="45718" bIns="45718" anchor="ct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215900" y="267494"/>
            <a:ext cx="3996060" cy="432048"/>
          </a:xfrm>
        </p:spPr>
        <p:txBody>
          <a:bodyPr anchor="ctr">
            <a:normAutofit/>
          </a:bodyPr>
          <a:lstStyle/>
          <a:p>
            <a:r>
              <a:rPr lang="zh-CN" altLang="en-US" dirty="0" smtClean="0"/>
              <a:t>客户端操作说明</a:t>
            </a:r>
            <a:r>
              <a:rPr lang="en-US" altLang="zh-CN" dirty="0" smtClean="0"/>
              <a:t>——</a:t>
            </a:r>
            <a:r>
              <a:rPr lang="zh-CN" altLang="en-US" dirty="0" smtClean="0"/>
              <a:t>产品介绍页</a:t>
            </a:r>
            <a:endParaRPr lang="zh-CN" altLang="en-US" dirty="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1810" y="987574"/>
            <a:ext cx="2186214" cy="3888432"/>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079" y="987574"/>
            <a:ext cx="2127156" cy="3783501"/>
          </a:xfrm>
          <a:prstGeom prst="rect">
            <a:avLst/>
          </a:prstGeom>
        </p:spPr>
      </p:pic>
      <p:sp>
        <p:nvSpPr>
          <p:cNvPr id="14" name="文本框 13"/>
          <p:cNvSpPr txBox="1"/>
          <p:nvPr/>
        </p:nvSpPr>
        <p:spPr>
          <a:xfrm>
            <a:off x="5106106" y="1275606"/>
            <a:ext cx="3714365" cy="3416320"/>
          </a:xfrm>
          <a:prstGeom prst="rect">
            <a:avLst/>
          </a:prstGeom>
          <a:noFill/>
        </p:spPr>
        <p:txBody>
          <a:bodyPr wrap="square" rtlCol="0">
            <a:spAutoFit/>
          </a:bodyPr>
          <a:lstStyle/>
          <a:p>
            <a:pPr marL="228600" indent="-228600">
              <a:lnSpc>
                <a:spcPct val="150000"/>
              </a:lnSpc>
              <a:buFont typeface="+mj-lt"/>
              <a:buAutoNum type="arabicPeriod"/>
            </a:pPr>
            <a:r>
              <a:rPr lang="zh-CN" altLang="en-US" sz="1600" dirty="0" smtClean="0">
                <a:latin typeface="微软雅黑" panose="020B0503020204020204" pitchFamily="34" charset="-122"/>
                <a:ea typeface="微软雅黑" panose="020B0503020204020204" pitchFamily="34" charset="-122"/>
              </a:rPr>
              <a:t>“搜索门店”可进行可办理门店检索，包括国美体系门店和外部商户门店，支持模糊查询及地址定位</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“立即申请”为产品申请入口，点击均进入基本信息页面</a:t>
            </a:r>
            <a:endParaRPr lang="en-US" altLang="zh-CN" sz="16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3</a:t>
            </a:r>
            <a:r>
              <a:rPr lang="en-US" altLang="zh-CN"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费率表”为各产品收费明细，可点击查看</a:t>
            </a:r>
            <a:endParaRPr lang="en-US" altLang="zh-CN" sz="1600" dirty="0" smtClean="0">
              <a:latin typeface="微软雅黑" panose="020B0503020204020204" pitchFamily="34" charset="-122"/>
              <a:ea typeface="微软雅黑" panose="020B0503020204020204" pitchFamily="34" charset="-122"/>
            </a:endParaRPr>
          </a:p>
        </p:txBody>
      </p:sp>
      <p:sp>
        <p:nvSpPr>
          <p:cNvPr id="15" name="椭圆 14"/>
          <p:cNvSpPr/>
          <p:nvPr/>
        </p:nvSpPr>
        <p:spPr>
          <a:xfrm>
            <a:off x="751575" y="2499742"/>
            <a:ext cx="1480220"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03603" y="2499742"/>
            <a:ext cx="288032"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17" name="椭圆 16"/>
          <p:cNvSpPr/>
          <p:nvPr/>
        </p:nvSpPr>
        <p:spPr>
          <a:xfrm>
            <a:off x="1001242" y="4198903"/>
            <a:ext cx="1036283" cy="53308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53642" y="3969063"/>
            <a:ext cx="180871" cy="381510"/>
          </a:xfrm>
          <a:prstGeom prst="rect">
            <a:avLst/>
          </a:prstGeom>
          <a:noFill/>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9" name="椭圆 18"/>
          <p:cNvSpPr/>
          <p:nvPr/>
        </p:nvSpPr>
        <p:spPr>
          <a:xfrm>
            <a:off x="494533" y="4350573"/>
            <a:ext cx="459110" cy="23740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71651" y="4070491"/>
            <a:ext cx="221951" cy="369332"/>
          </a:xfrm>
          <a:prstGeom prst="rect">
            <a:avLst/>
          </a:prstGeom>
          <a:noFill/>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21" name="椭圆 20"/>
          <p:cNvSpPr/>
          <p:nvPr/>
        </p:nvSpPr>
        <p:spPr>
          <a:xfrm>
            <a:off x="2931845" y="2445593"/>
            <a:ext cx="1480220"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792207" y="2264092"/>
            <a:ext cx="288032"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23" name="椭圆 22"/>
          <p:cNvSpPr/>
          <p:nvPr/>
        </p:nvSpPr>
        <p:spPr>
          <a:xfrm>
            <a:off x="3739188" y="4187812"/>
            <a:ext cx="864097" cy="47076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865911" y="3857709"/>
            <a:ext cx="180871" cy="381510"/>
          </a:xfrm>
          <a:prstGeom prst="rect">
            <a:avLst/>
          </a:prstGeom>
          <a:noFill/>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25" name="椭圆 24"/>
          <p:cNvSpPr/>
          <p:nvPr/>
        </p:nvSpPr>
        <p:spPr>
          <a:xfrm>
            <a:off x="2743318" y="4159818"/>
            <a:ext cx="743094" cy="52674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769843" y="3835111"/>
            <a:ext cx="221951" cy="369332"/>
          </a:xfrm>
          <a:prstGeom prst="rect">
            <a:avLst/>
          </a:prstGeom>
          <a:noFill/>
        </p:spPr>
        <p:txBody>
          <a:bodyPr wrap="square" rtlCol="0">
            <a:spAutoFit/>
          </a:bodyPr>
          <a:lstStyle/>
          <a:p>
            <a:r>
              <a:rPr lang="en-US" altLang="zh-CN" dirty="0" smtClean="0">
                <a:solidFill>
                  <a:srgbClr val="FF0000"/>
                </a:solidFill>
              </a:rPr>
              <a:t>3</a:t>
            </a:r>
            <a:endParaRPr lang="zh-CN" altLang="en-US" dirty="0">
              <a:solidFill>
                <a:srgbClr val="FF0000"/>
              </a:solidFill>
            </a:endParaRPr>
          </a:p>
        </p:txBody>
      </p:sp>
      <p:sp>
        <p:nvSpPr>
          <p:cNvPr id="27" name="文字方塊 12"/>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黑体" panose="02010609060101010101" pitchFamily="49" charset="-122"/>
                <a:ea typeface="黑体" panose="02010609060101010101" pitchFamily="49" charset="-122"/>
              </a:rPr>
              <a:t>客户端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624980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注册</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169345656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b="6601"/>
          <a:stretch/>
        </p:blipFill>
        <p:spPr>
          <a:xfrm>
            <a:off x="2267744" y="1059582"/>
            <a:ext cx="2184049" cy="362646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b="7187"/>
          <a:stretch/>
        </p:blipFill>
        <p:spPr>
          <a:xfrm>
            <a:off x="35496" y="1039071"/>
            <a:ext cx="2211095" cy="3648319"/>
          </a:xfrm>
          <a:prstGeom prst="rect">
            <a:avLst/>
          </a:prstGeom>
        </p:spPr>
      </p:pic>
      <p:sp>
        <p:nvSpPr>
          <p:cNvPr id="2" name="标题 1"/>
          <p:cNvSpPr txBox="1"/>
          <p:nvPr/>
        </p:nvSpPr>
        <p:spPr>
          <a:xfrm>
            <a:off x="827584" y="335001"/>
            <a:ext cx="3536181" cy="436549"/>
          </a:xfrm>
          <a:prstGeom prst="rect">
            <a:avLst/>
          </a:prstGeom>
        </p:spPr>
        <p:txBody>
          <a:bodyPr/>
          <a:lstStyle/>
          <a:p>
            <a:pPr marR="0" lvl="0" defTabSz="914400" rtl="0" eaLnBrk="1" fontAlgn="auto" latinLnBrk="0" hangingPunct="1">
              <a:lnSpc>
                <a:spcPct val="100000"/>
              </a:lnSpc>
              <a:spcBef>
                <a:spcPct val="0"/>
              </a:spcBef>
              <a:spcAft>
                <a:spcPts val="0"/>
              </a:spcAft>
              <a:buClrTx/>
              <a:buSzTx/>
              <a:defRPr/>
            </a:pPr>
            <a:r>
              <a:rPr lang="en-US" altLang="zh-CN" sz="2000" b="1" dirty="0">
                <a:latin typeface="微软雅黑" pitchFamily="34" charset="-122"/>
                <a:ea typeface="微软雅黑" pitchFamily="34" charset="-122"/>
                <a:cs typeface="+mj-cs"/>
              </a:rPr>
              <a:t/>
            </a:r>
            <a:br>
              <a:rPr lang="en-US" altLang="zh-CN" sz="2000" b="1" dirty="0">
                <a:latin typeface="微软雅黑" pitchFamily="34" charset="-122"/>
                <a:ea typeface="微软雅黑" pitchFamily="34" charset="-122"/>
                <a:cs typeface="+mj-cs"/>
              </a:rPr>
            </a:br>
            <a:endParaRPr kumimoji="0" lang="zh-CN" altLang="en-US" sz="2000" b="1" i="0" u="none" strike="noStrike" kern="1200" cap="none" spc="0" normalizeH="0" baseline="0" noProof="0" dirty="0">
              <a:ln>
                <a:noFill/>
              </a:ln>
              <a:effectLst/>
              <a:uLnTx/>
              <a:uFillTx/>
              <a:latin typeface="微软雅黑" pitchFamily="34" charset="-122"/>
              <a:ea typeface="微软雅黑" pitchFamily="34" charset="-122"/>
              <a:cs typeface="+mj-cs"/>
            </a:endParaRPr>
          </a:p>
        </p:txBody>
      </p:sp>
      <p:sp>
        <p:nvSpPr>
          <p:cNvPr id="5" name="椭圆 4"/>
          <p:cNvSpPr/>
          <p:nvPr/>
        </p:nvSpPr>
        <p:spPr>
          <a:xfrm>
            <a:off x="1676838" y="1275606"/>
            <a:ext cx="734922" cy="554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椭圆 5"/>
          <p:cNvSpPr/>
          <p:nvPr/>
        </p:nvSpPr>
        <p:spPr>
          <a:xfrm>
            <a:off x="2426580" y="2145417"/>
            <a:ext cx="1857388" cy="714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TextBox 6"/>
          <p:cNvSpPr txBox="1"/>
          <p:nvPr/>
        </p:nvSpPr>
        <p:spPr>
          <a:xfrm>
            <a:off x="6732240" y="1059582"/>
            <a:ext cx="2376264" cy="2677656"/>
          </a:xfrm>
          <a:prstGeom prst="rect">
            <a:avLst/>
          </a:prstGeom>
          <a:noFill/>
        </p:spPr>
        <p:txBody>
          <a:bodyPr wrap="square" rtlCol="0">
            <a:spAutoFit/>
          </a:bodyPr>
          <a:lstStyle/>
          <a:p>
            <a:pPr marL="342900" indent="-342900">
              <a:lnSpc>
                <a:spcPct val="150000"/>
              </a:lnSpc>
            </a:pP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、首次登陆需进行注册，点击“注册”。</a:t>
            </a:r>
            <a:endParaRPr lang="en-US" altLang="zh-CN" sz="1400" dirty="0">
              <a:latin typeface="微软雅黑" pitchFamily="34" charset="-122"/>
              <a:ea typeface="微软雅黑" pitchFamily="34" charset="-122"/>
            </a:endParaRPr>
          </a:p>
          <a:p>
            <a:pPr marL="342900" indent="-342900">
              <a:lnSpc>
                <a:spcPct val="150000"/>
              </a:lnSpc>
            </a:pPr>
            <a:endParaRPr lang="en-US" altLang="zh-CN" sz="1400" dirty="0">
              <a:latin typeface="微软雅黑" pitchFamily="34" charset="-122"/>
              <a:ea typeface="微软雅黑" pitchFamily="34" charset="-122"/>
            </a:endParaRPr>
          </a:p>
          <a:p>
            <a:pPr marL="342900" indent="-342900">
              <a:lnSpc>
                <a:spcPct val="150000"/>
              </a:lnSpc>
            </a:pP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、推荐银行卡绑定的手机号进行注册，输入</a:t>
            </a:r>
            <a:r>
              <a:rPr lang="zh-CN" altLang="en-US" sz="1400" dirty="0">
                <a:latin typeface="微软雅黑" pitchFamily="34" charset="-122"/>
                <a:ea typeface="微软雅黑" pitchFamily="34" charset="-122"/>
              </a:rPr>
              <a:t>手机</a:t>
            </a:r>
            <a:r>
              <a:rPr lang="zh-CN" altLang="en-US" sz="1400" dirty="0" smtClean="0">
                <a:latin typeface="微软雅黑" pitchFamily="34" charset="-122"/>
                <a:ea typeface="微软雅黑" pitchFamily="34" charset="-122"/>
              </a:rPr>
              <a:t>号点击下一步；</a:t>
            </a:r>
            <a:endParaRPr lang="en-US" altLang="zh-CN" sz="1400" dirty="0" smtClean="0">
              <a:latin typeface="微软雅黑" pitchFamily="34" charset="-122"/>
              <a:ea typeface="微软雅黑" pitchFamily="34" charset="-122"/>
            </a:endParaRPr>
          </a:p>
          <a:p>
            <a:pPr marL="342900" indent="-342900">
              <a:lnSpc>
                <a:spcPct val="150000"/>
              </a:lnSpc>
            </a:pP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、输入验证码，跳转至身份认证页面。</a:t>
            </a:r>
            <a:endParaRPr lang="en-US" altLang="zh-CN" sz="1400" dirty="0">
              <a:latin typeface="微软雅黑" pitchFamily="34" charset="-122"/>
              <a:ea typeface="微软雅黑" pitchFamily="34" charset="-122"/>
            </a:endParaRPr>
          </a:p>
        </p:txBody>
      </p:sp>
      <p:sp>
        <p:nvSpPr>
          <p:cNvPr id="8" name="TextBox 7"/>
          <p:cNvSpPr txBox="1"/>
          <p:nvPr/>
        </p:nvSpPr>
        <p:spPr>
          <a:xfrm>
            <a:off x="1187624" y="1183718"/>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1.</a:t>
            </a:r>
            <a:endParaRPr lang="zh-CN" altLang="en-US" b="1" dirty="0">
              <a:solidFill>
                <a:srgbClr val="FF0000"/>
              </a:solidFill>
              <a:latin typeface="微软雅黑" pitchFamily="34" charset="-122"/>
              <a:ea typeface="微软雅黑" pitchFamily="34" charset="-122"/>
            </a:endParaRPr>
          </a:p>
        </p:txBody>
      </p:sp>
      <p:sp>
        <p:nvSpPr>
          <p:cNvPr id="9" name="TextBox 8"/>
          <p:cNvSpPr txBox="1"/>
          <p:nvPr/>
        </p:nvSpPr>
        <p:spPr>
          <a:xfrm>
            <a:off x="2339752" y="1995686"/>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2.</a:t>
            </a:r>
            <a:endParaRPr lang="zh-CN" altLang="en-US" b="1" dirty="0">
              <a:solidFill>
                <a:srgbClr val="FF0000"/>
              </a:solidFill>
              <a:latin typeface="微软雅黑" pitchFamily="34" charset="-122"/>
              <a:ea typeface="微软雅黑" pitchFamily="34" charset="-122"/>
            </a:endParaRPr>
          </a:p>
        </p:txBody>
      </p:sp>
      <p:sp>
        <p:nvSpPr>
          <p:cNvPr id="10" name="内容占位符 9"/>
          <p:cNvSpPr>
            <a:spLocks noGrp="1"/>
          </p:cNvSpPr>
          <p:nvPr>
            <p:ph sz="quarter" idx="10"/>
          </p:nvPr>
        </p:nvSpPr>
        <p:spPr>
          <a:xfrm>
            <a:off x="215900" y="267742"/>
            <a:ext cx="3708400" cy="431800"/>
          </a:xfrm>
        </p:spPr>
        <p:txBody>
          <a:bodyPr anchor="ctr"/>
          <a:lstStyle/>
          <a:p>
            <a:r>
              <a:rPr lang="zh-CN" altLang="en-US" dirty="0"/>
              <a:t>客户端操作</a:t>
            </a:r>
            <a:r>
              <a:rPr lang="zh-CN" altLang="en-US" dirty="0" smtClean="0"/>
              <a:t>说明</a:t>
            </a:r>
            <a:r>
              <a:rPr lang="en-US" altLang="zh-CN" dirty="0" smtClean="0"/>
              <a:t>——</a:t>
            </a:r>
            <a:r>
              <a:rPr lang="zh-CN" altLang="en-US" dirty="0" smtClean="0"/>
              <a:t>注册</a:t>
            </a:r>
            <a:r>
              <a:rPr lang="en-US" altLang="zh-CN" dirty="0" smtClean="0"/>
              <a:t>APP</a:t>
            </a:r>
            <a:endParaRPr lang="zh-CN" altLang="en-US" dirty="0"/>
          </a:p>
        </p:txBody>
      </p:sp>
      <p:sp>
        <p:nvSpPr>
          <p:cNvPr id="12" name="文字方塊 12"/>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黑体" panose="02010609060101010101" pitchFamily="49" charset="-122"/>
                <a:ea typeface="黑体" panose="02010609060101010101" pitchFamily="49" charset="-122"/>
              </a:rPr>
              <a:t>客户端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b="6601"/>
          <a:stretch/>
        </p:blipFill>
        <p:spPr>
          <a:xfrm>
            <a:off x="4466613" y="1059582"/>
            <a:ext cx="2193619" cy="3642359"/>
          </a:xfrm>
          <a:prstGeom prst="rect">
            <a:avLst/>
          </a:prstGeom>
        </p:spPr>
      </p:pic>
      <p:sp>
        <p:nvSpPr>
          <p:cNvPr id="16" name="椭圆 15"/>
          <p:cNvSpPr/>
          <p:nvPr/>
        </p:nvSpPr>
        <p:spPr>
          <a:xfrm>
            <a:off x="4658828" y="1553049"/>
            <a:ext cx="1857388" cy="6586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TextBox 8"/>
          <p:cNvSpPr txBox="1"/>
          <p:nvPr/>
        </p:nvSpPr>
        <p:spPr>
          <a:xfrm>
            <a:off x="4514812" y="1352492"/>
            <a:ext cx="357190" cy="369332"/>
          </a:xfrm>
          <a:prstGeom prst="rect">
            <a:avLst/>
          </a:prstGeom>
          <a:noFill/>
        </p:spPr>
        <p:txBody>
          <a:bodyPr wrap="square" rtlCol="0">
            <a:spAutoFit/>
          </a:bodyPr>
          <a:lstStyle/>
          <a:p>
            <a:r>
              <a:rPr lang="en-US" altLang="zh-CN" b="1" dirty="0" smtClean="0">
                <a:solidFill>
                  <a:srgbClr val="FF0000"/>
                </a:solidFill>
                <a:latin typeface="微软雅黑" pitchFamily="34" charset="-122"/>
                <a:ea typeface="微软雅黑" pitchFamily="34" charset="-122"/>
              </a:rPr>
              <a:t>3.</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32166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鉴权</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279885049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11293"/>
          <a:stretch/>
        </p:blipFill>
        <p:spPr>
          <a:xfrm>
            <a:off x="972170" y="1080655"/>
            <a:ext cx="2305844" cy="3723344"/>
          </a:xfrm>
          <a:prstGeom prst="rect">
            <a:avLst/>
          </a:prstGeom>
        </p:spPr>
      </p:pic>
      <p:sp>
        <p:nvSpPr>
          <p:cNvPr id="4" name="椭圆 3"/>
          <p:cNvSpPr/>
          <p:nvPr/>
        </p:nvSpPr>
        <p:spPr>
          <a:xfrm>
            <a:off x="972170" y="1293276"/>
            <a:ext cx="1000132" cy="19088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椭圆 4"/>
          <p:cNvSpPr/>
          <p:nvPr/>
        </p:nvSpPr>
        <p:spPr>
          <a:xfrm>
            <a:off x="1034902" y="3215091"/>
            <a:ext cx="1285884"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椭圆 5"/>
          <p:cNvSpPr/>
          <p:nvPr/>
        </p:nvSpPr>
        <p:spPr>
          <a:xfrm>
            <a:off x="1489906" y="3879466"/>
            <a:ext cx="1214446"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TextBox 6"/>
          <p:cNvSpPr txBox="1"/>
          <p:nvPr/>
        </p:nvSpPr>
        <p:spPr>
          <a:xfrm>
            <a:off x="704088" y="1303536"/>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1.</a:t>
            </a:r>
            <a:endParaRPr lang="zh-CN" altLang="en-US" b="1" dirty="0">
              <a:solidFill>
                <a:srgbClr val="FF0000"/>
              </a:solidFill>
              <a:latin typeface="微软雅黑" pitchFamily="34" charset="-122"/>
              <a:ea typeface="微软雅黑" pitchFamily="34" charset="-122"/>
            </a:endParaRPr>
          </a:p>
        </p:txBody>
      </p:sp>
      <p:sp>
        <p:nvSpPr>
          <p:cNvPr id="8" name="TextBox 7"/>
          <p:cNvSpPr txBox="1"/>
          <p:nvPr/>
        </p:nvSpPr>
        <p:spPr>
          <a:xfrm>
            <a:off x="686985" y="3173301"/>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4.</a:t>
            </a:r>
            <a:endParaRPr lang="zh-CN" altLang="en-US" b="1" dirty="0">
              <a:solidFill>
                <a:srgbClr val="FF0000"/>
              </a:solidFill>
              <a:latin typeface="微软雅黑" pitchFamily="34" charset="-122"/>
              <a:ea typeface="微软雅黑" pitchFamily="34" charset="-122"/>
            </a:endParaRPr>
          </a:p>
        </p:txBody>
      </p:sp>
      <p:sp>
        <p:nvSpPr>
          <p:cNvPr id="9" name="TextBox 8"/>
          <p:cNvSpPr txBox="1"/>
          <p:nvPr/>
        </p:nvSpPr>
        <p:spPr>
          <a:xfrm>
            <a:off x="1471096" y="3579862"/>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5.</a:t>
            </a:r>
            <a:endParaRPr lang="zh-CN" altLang="en-US" b="1" dirty="0">
              <a:solidFill>
                <a:srgbClr val="FF0000"/>
              </a:solidFill>
              <a:latin typeface="微软雅黑" pitchFamily="34" charset="-122"/>
              <a:ea typeface="微软雅黑" pitchFamily="34" charset="-122"/>
            </a:endParaRPr>
          </a:p>
        </p:txBody>
      </p:sp>
      <p:sp>
        <p:nvSpPr>
          <p:cNvPr id="11" name="TextBox 10"/>
          <p:cNvSpPr txBox="1"/>
          <p:nvPr/>
        </p:nvSpPr>
        <p:spPr>
          <a:xfrm>
            <a:off x="3680634" y="1080655"/>
            <a:ext cx="4608512" cy="3003515"/>
          </a:xfrm>
          <a:prstGeom prst="rect">
            <a:avLst/>
          </a:prstGeom>
          <a:noFill/>
        </p:spPr>
        <p:txBody>
          <a:bodyPr wrap="square" rtlCol="0">
            <a:spAutoFit/>
          </a:bodyPr>
          <a:lstStyle/>
          <a:p>
            <a:pPr marL="342900" indent="-342900">
              <a:lnSpc>
                <a:spcPct val="150000"/>
              </a:lnSpc>
              <a:buAutoNum type="arabicPeriod"/>
            </a:pPr>
            <a:r>
              <a:rPr lang="zh-CN" altLang="en-US" sz="1600" dirty="0" smtClean="0">
                <a:latin typeface="微软雅黑" pitchFamily="34" charset="-122"/>
                <a:ea typeface="微软雅黑" pitchFamily="34" charset="-122"/>
              </a:rPr>
              <a:t>输入</a:t>
            </a:r>
            <a:r>
              <a:rPr lang="zh-CN" altLang="en-US" sz="1600" dirty="0">
                <a:latin typeface="微软雅黑" pitchFamily="34" charset="-122"/>
                <a:ea typeface="微软雅黑" pitchFamily="34" charset="-122"/>
              </a:rPr>
              <a:t>“姓名”、“身份证号”需与身份证一致，“借记卡号”、“预留手机号” 、“验证码”。</a:t>
            </a:r>
            <a:r>
              <a:rPr lang="zh-CN" altLang="en-US" sz="1600" b="1" dirty="0">
                <a:solidFill>
                  <a:srgbClr val="FF0000"/>
                </a:solidFill>
                <a:latin typeface="微软雅黑" pitchFamily="34" charset="-122"/>
                <a:ea typeface="微软雅黑" pitchFamily="34" charset="-122"/>
              </a:rPr>
              <a:t>预留手机号为是办理该银行卡时所填写的手机号码</a:t>
            </a:r>
            <a:r>
              <a:rPr lang="zh-CN" altLang="en-US" sz="1600" b="1" dirty="0" smtClean="0">
                <a:solidFill>
                  <a:srgbClr val="FF0000"/>
                </a:solidFill>
                <a:latin typeface="微软雅黑" pitchFamily="34" charset="-122"/>
                <a:ea typeface="微软雅黑" pitchFamily="34" charset="-122"/>
              </a:rPr>
              <a:t>。</a:t>
            </a:r>
            <a:endParaRPr lang="en-US" altLang="zh-CN" sz="1600" b="1" dirty="0" smtClean="0">
              <a:solidFill>
                <a:srgbClr val="FF0000"/>
              </a:solidFill>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身份证号、借记卡号支持</a:t>
            </a:r>
            <a:r>
              <a:rPr lang="en-US" altLang="zh-CN" sz="1600" dirty="0">
                <a:latin typeface="微软雅黑" pitchFamily="34" charset="-122"/>
                <a:ea typeface="微软雅黑" pitchFamily="34" charset="-122"/>
              </a:rPr>
              <a:t>OCR</a:t>
            </a:r>
            <a:r>
              <a:rPr lang="zh-CN" altLang="en-US" sz="1600" dirty="0">
                <a:latin typeface="微软雅黑" pitchFamily="34" charset="-122"/>
                <a:ea typeface="微软雅黑" pitchFamily="34" charset="-122"/>
              </a:rPr>
              <a:t>拍照抓取信息</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点击可查看支持的</a:t>
            </a:r>
            <a:r>
              <a:rPr lang="en-US" altLang="zh-CN" sz="1600" dirty="0">
                <a:latin typeface="微软雅黑" pitchFamily="34" charset="-122"/>
                <a:ea typeface="微软雅黑" pitchFamily="34" charset="-122"/>
              </a:rPr>
              <a:t>14</a:t>
            </a:r>
            <a:r>
              <a:rPr lang="zh-CN" altLang="en-US" sz="1600" dirty="0">
                <a:latin typeface="微软雅黑" pitchFamily="34" charset="-122"/>
                <a:ea typeface="微软雅黑" pitchFamily="34" charset="-122"/>
              </a:rPr>
              <a:t>家银行</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勾选</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快捷支付服务协议</a:t>
            </a:r>
            <a:r>
              <a:rPr lang="en-US" altLang="zh-CN" sz="1600" dirty="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点击“下一步”按钮，跳转至基本信息</a:t>
            </a:r>
            <a:r>
              <a:rPr lang="zh-CN" altLang="en-US" sz="1600" dirty="0" smtClean="0">
                <a:latin typeface="微软雅黑" pitchFamily="34" charset="-122"/>
                <a:ea typeface="微软雅黑" pitchFamily="34" charset="-122"/>
              </a:rPr>
              <a:t>页面。</a:t>
            </a:r>
            <a:endParaRPr lang="en-US" altLang="zh-CN" sz="1600" b="1" dirty="0">
              <a:solidFill>
                <a:srgbClr val="FF0000"/>
              </a:solidFill>
              <a:latin typeface="微软雅黑" pitchFamily="34" charset="-122"/>
              <a:ea typeface="微软雅黑" pitchFamily="34" charset="-122"/>
            </a:endParaRPr>
          </a:p>
        </p:txBody>
      </p:sp>
      <p:sp>
        <p:nvSpPr>
          <p:cNvPr id="17" name="椭圆 16"/>
          <p:cNvSpPr/>
          <p:nvPr/>
        </p:nvSpPr>
        <p:spPr>
          <a:xfrm>
            <a:off x="2911256" y="1799214"/>
            <a:ext cx="357190" cy="628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椭圆 17"/>
          <p:cNvSpPr/>
          <p:nvPr/>
        </p:nvSpPr>
        <p:spPr>
          <a:xfrm>
            <a:off x="2491178" y="2430014"/>
            <a:ext cx="928694"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TextBox 18"/>
          <p:cNvSpPr txBox="1"/>
          <p:nvPr/>
        </p:nvSpPr>
        <p:spPr>
          <a:xfrm>
            <a:off x="2695232" y="1563638"/>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2.</a:t>
            </a:r>
            <a:endParaRPr lang="zh-CN" altLang="en-US" b="1" dirty="0">
              <a:solidFill>
                <a:srgbClr val="FF0000"/>
              </a:solidFill>
              <a:latin typeface="微软雅黑" pitchFamily="34" charset="-122"/>
              <a:ea typeface="微软雅黑" pitchFamily="34" charset="-122"/>
            </a:endParaRPr>
          </a:p>
        </p:txBody>
      </p:sp>
      <p:sp>
        <p:nvSpPr>
          <p:cNvPr id="20" name="TextBox 19"/>
          <p:cNvSpPr txBox="1"/>
          <p:nvPr/>
        </p:nvSpPr>
        <p:spPr>
          <a:xfrm>
            <a:off x="2404350" y="2139702"/>
            <a:ext cx="357190" cy="3693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3.</a:t>
            </a:r>
            <a:endParaRPr lang="zh-CN" altLang="en-US" b="1" dirty="0">
              <a:solidFill>
                <a:srgbClr val="FF0000"/>
              </a:solidFill>
              <a:latin typeface="微软雅黑" pitchFamily="34" charset="-122"/>
              <a:ea typeface="微软雅黑" pitchFamily="34" charset="-122"/>
            </a:endParaRPr>
          </a:p>
        </p:txBody>
      </p:sp>
      <p:sp>
        <p:nvSpPr>
          <p:cNvPr id="10" name="内容占位符 9"/>
          <p:cNvSpPr>
            <a:spLocks noGrp="1"/>
          </p:cNvSpPr>
          <p:nvPr>
            <p:ph sz="quarter" idx="10"/>
          </p:nvPr>
        </p:nvSpPr>
        <p:spPr>
          <a:xfrm>
            <a:off x="215900" y="267742"/>
            <a:ext cx="4572124" cy="431800"/>
          </a:xfrm>
        </p:spPr>
        <p:txBody>
          <a:bodyPr anchor="ctr">
            <a:normAutofit/>
          </a:bodyPr>
          <a:lstStyle/>
          <a:p>
            <a:r>
              <a:rPr lang="zh-CN" altLang="en-US" dirty="0" smtClean="0"/>
              <a:t>客户端操作说明</a:t>
            </a:r>
            <a:r>
              <a:rPr lang="en-US" altLang="zh-CN" dirty="0" smtClean="0"/>
              <a:t>——</a:t>
            </a:r>
            <a:r>
              <a:rPr lang="zh-CN" altLang="en-US" dirty="0" smtClean="0"/>
              <a:t>身份认证</a:t>
            </a:r>
            <a:endParaRPr lang="zh-CN" altLang="en-US" dirty="0"/>
          </a:p>
        </p:txBody>
      </p:sp>
      <p:sp>
        <p:nvSpPr>
          <p:cNvPr id="23" name="文字方塊 12"/>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黑体" panose="02010609060101010101" pitchFamily="49" charset="-122"/>
                <a:ea typeface="黑体" panose="02010609060101010101" pitchFamily="49" charset="-122"/>
              </a:rPr>
              <a:t>客户端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77935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1" grpId="0"/>
      <p:bldP spid="17" grpId="0" animBg="1"/>
      <p:bldP spid="18" grpId="0" animBg="1"/>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基本信息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联系人信息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197179289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00" y="745162"/>
            <a:ext cx="2366780" cy="4274860"/>
          </a:xfrm>
          <a:prstGeom prst="rect">
            <a:avLst/>
          </a:prstGeom>
        </p:spPr>
      </p:pic>
      <p:sp>
        <p:nvSpPr>
          <p:cNvPr id="4" name="椭圆 3"/>
          <p:cNvSpPr/>
          <p:nvPr/>
        </p:nvSpPr>
        <p:spPr>
          <a:xfrm>
            <a:off x="1150979" y="1275606"/>
            <a:ext cx="941496" cy="177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椭圆 4"/>
          <p:cNvSpPr/>
          <p:nvPr/>
        </p:nvSpPr>
        <p:spPr>
          <a:xfrm>
            <a:off x="948351" y="3219822"/>
            <a:ext cx="227264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椭圆 5"/>
          <p:cNvSpPr/>
          <p:nvPr/>
        </p:nvSpPr>
        <p:spPr>
          <a:xfrm>
            <a:off x="1502152" y="4731990"/>
            <a:ext cx="1376032" cy="252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TextBox 8"/>
          <p:cNvSpPr txBox="1"/>
          <p:nvPr/>
        </p:nvSpPr>
        <p:spPr>
          <a:xfrm>
            <a:off x="827584" y="1491630"/>
            <a:ext cx="362114" cy="367789"/>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1.</a:t>
            </a:r>
            <a:endParaRPr lang="zh-CN" altLang="en-US" b="1" dirty="0">
              <a:solidFill>
                <a:srgbClr val="FF0000"/>
              </a:solidFill>
              <a:latin typeface="微软雅黑" pitchFamily="34" charset="-122"/>
              <a:ea typeface="微软雅黑" pitchFamily="34" charset="-122"/>
            </a:endParaRPr>
          </a:p>
        </p:txBody>
      </p:sp>
      <p:sp>
        <p:nvSpPr>
          <p:cNvPr id="10" name="TextBox 9"/>
          <p:cNvSpPr txBox="1"/>
          <p:nvPr/>
        </p:nvSpPr>
        <p:spPr>
          <a:xfrm>
            <a:off x="611560" y="3284081"/>
            <a:ext cx="362114" cy="367789"/>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2.</a:t>
            </a:r>
            <a:endParaRPr lang="zh-CN" altLang="en-US" b="1" dirty="0">
              <a:solidFill>
                <a:srgbClr val="FF0000"/>
              </a:solidFill>
              <a:latin typeface="微软雅黑" pitchFamily="34" charset="-122"/>
              <a:ea typeface="微软雅黑" pitchFamily="34" charset="-122"/>
            </a:endParaRPr>
          </a:p>
        </p:txBody>
      </p:sp>
      <p:sp>
        <p:nvSpPr>
          <p:cNvPr id="11" name="TextBox 10"/>
          <p:cNvSpPr txBox="1"/>
          <p:nvPr/>
        </p:nvSpPr>
        <p:spPr>
          <a:xfrm>
            <a:off x="1259632" y="4731990"/>
            <a:ext cx="362114" cy="367789"/>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3.</a:t>
            </a:r>
            <a:endParaRPr lang="zh-CN" altLang="en-US" b="1" dirty="0">
              <a:solidFill>
                <a:srgbClr val="FF0000"/>
              </a:solidFill>
              <a:latin typeface="微软雅黑" pitchFamily="34" charset="-122"/>
              <a:ea typeface="微软雅黑" pitchFamily="34" charset="-122"/>
            </a:endParaRPr>
          </a:p>
        </p:txBody>
      </p:sp>
      <p:sp>
        <p:nvSpPr>
          <p:cNvPr id="12" name="TextBox 11"/>
          <p:cNvSpPr txBox="1"/>
          <p:nvPr/>
        </p:nvSpPr>
        <p:spPr>
          <a:xfrm>
            <a:off x="4103360" y="3667844"/>
            <a:ext cx="4458796" cy="381643"/>
          </a:xfrm>
          <a:prstGeom prst="rect">
            <a:avLst/>
          </a:prstGeom>
          <a:noFill/>
        </p:spPr>
        <p:txBody>
          <a:bodyPr wrap="square" rtlCol="0">
            <a:spAutoFit/>
          </a:bodyPr>
          <a:lstStyle/>
          <a:p>
            <a:pPr>
              <a:lnSpc>
                <a:spcPts val="2500"/>
              </a:lnSpc>
            </a:pP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点击“下一步”跳转至“联系人信息”页</a:t>
            </a:r>
            <a:endParaRPr lang="en-US" altLang="zh-CN" sz="1600" dirty="0">
              <a:latin typeface="微软雅黑" pitchFamily="34" charset="-122"/>
              <a:ea typeface="微软雅黑" pitchFamily="34" charset="-122"/>
            </a:endParaRPr>
          </a:p>
        </p:txBody>
      </p:sp>
      <p:sp>
        <p:nvSpPr>
          <p:cNvPr id="13" name="文字方塊 12"/>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黑体" panose="02010609060101010101" pitchFamily="49" charset="-122"/>
                <a:ea typeface="黑体" panose="02010609060101010101" pitchFamily="49" charset="-122"/>
              </a:rPr>
              <a:t>客户端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sz="quarter" idx="10"/>
          </p:nvPr>
        </p:nvSpPr>
        <p:spPr>
          <a:xfrm>
            <a:off x="215900" y="267742"/>
            <a:ext cx="3708400" cy="431800"/>
          </a:xfrm>
        </p:spPr>
        <p:txBody>
          <a:bodyPr/>
          <a:lstStyle/>
          <a:p>
            <a:r>
              <a:rPr lang="zh-CN" altLang="en-US" dirty="0" smtClean="0"/>
              <a:t>客户端操作说明</a:t>
            </a:r>
            <a:r>
              <a:rPr lang="en-US" altLang="zh-CN" dirty="0" smtClean="0"/>
              <a:t>——</a:t>
            </a:r>
            <a:r>
              <a:rPr lang="zh-CN" altLang="en-US" dirty="0" smtClean="0"/>
              <a:t>基本</a:t>
            </a:r>
            <a:r>
              <a:rPr lang="zh-CN" altLang="en-US" dirty="0"/>
              <a:t>信息</a:t>
            </a:r>
          </a:p>
        </p:txBody>
      </p:sp>
      <p:sp>
        <p:nvSpPr>
          <p:cNvPr id="2" name="文本框 1"/>
          <p:cNvSpPr txBox="1"/>
          <p:nvPr/>
        </p:nvSpPr>
        <p:spPr>
          <a:xfrm>
            <a:off x="4103360" y="786070"/>
            <a:ext cx="4530804" cy="15696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lnSpc>
                <a:spcPct val="150000"/>
              </a:lnSpc>
            </a:pPr>
            <a:r>
              <a:rPr kumimoji="0" lang="en-US" altLang="zh-CN" sz="1600" b="0" i="0" u="none" strike="noStrike" cap="none" spc="0" normalizeH="0" baseline="0" dirty="0" smtClean="0">
                <a:ln>
                  <a:noFill/>
                </a:ln>
                <a:solidFill>
                  <a:srgbClr val="000000"/>
                </a:solidFill>
                <a:effectLst/>
                <a:uFillTx/>
                <a:latin typeface="+mn-lt"/>
                <a:ea typeface="+mn-ea"/>
                <a:cs typeface="+mn-cs"/>
                <a:sym typeface="Helvetica"/>
              </a:rPr>
              <a:t>1.1</a:t>
            </a:r>
            <a:r>
              <a:rPr lang="zh-CN" altLang="en-US" sz="1600" dirty="0">
                <a:latin typeface="微软雅黑" pitchFamily="34" charset="-122"/>
                <a:ea typeface="微软雅黑" pitchFamily="34" charset="-122"/>
              </a:rPr>
              <a:t>单位信息需真实有效，不得虚构</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hangingPunct="0">
              <a:lnSpc>
                <a:spcPct val="150000"/>
              </a:lnSpc>
            </a:pPr>
            <a:r>
              <a:rPr kumimoji="0" lang="en-US" altLang="zh-CN" sz="1600" b="0" i="0" u="none" strike="noStrike" cap="none" spc="0" normalizeH="0" baseline="0" dirty="0" smtClean="0">
                <a:ln>
                  <a:noFill/>
                </a:ln>
                <a:solidFill>
                  <a:srgbClr val="000000"/>
                </a:solidFill>
                <a:effectLst/>
                <a:uFillTx/>
                <a:latin typeface="微软雅黑" pitchFamily="34" charset="-122"/>
                <a:ea typeface="微软雅黑" pitchFamily="34" charset="-122"/>
                <a:cs typeface="+mn-cs"/>
                <a:sym typeface="Helvetica"/>
              </a:rPr>
              <a:t>1.2</a:t>
            </a:r>
            <a:r>
              <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cs typeface="+mn-cs"/>
                <a:sym typeface="Helvetica"/>
              </a:rPr>
              <a:t>婚姻状况如实填写；</a:t>
            </a:r>
            <a:endParaRPr kumimoji="0" lang="en-US" altLang="zh-CN" sz="1600" b="0" i="0" u="none" strike="noStrike" cap="none" spc="0" normalizeH="0" baseline="0" dirty="0" smtClean="0">
              <a:ln>
                <a:noFill/>
              </a:ln>
              <a:solidFill>
                <a:srgbClr val="000000"/>
              </a:solidFill>
              <a:effectLst/>
              <a:uFillTx/>
              <a:latin typeface="微软雅黑" pitchFamily="34" charset="-122"/>
              <a:ea typeface="微软雅黑" pitchFamily="34" charset="-122"/>
              <a:cs typeface="+mn-cs"/>
              <a:sym typeface="Helvetica"/>
            </a:endParaRPr>
          </a:p>
          <a:p>
            <a:pPr hangingPunct="0">
              <a:lnSpc>
                <a:spcPct val="150000"/>
              </a:lnSpc>
            </a:pPr>
            <a:r>
              <a:rPr lang="en-US" altLang="zh-CN" sz="1600" dirty="0" smtClean="0">
                <a:solidFill>
                  <a:srgbClr val="000000"/>
                </a:solidFill>
                <a:latin typeface="微软雅黑" pitchFamily="34" charset="-122"/>
                <a:ea typeface="微软雅黑" pitchFamily="34" charset="-122"/>
                <a:sym typeface="Helvetica"/>
              </a:rPr>
              <a:t>2.1</a:t>
            </a:r>
            <a:r>
              <a:rPr lang="zh-CN" altLang="en-US" sz="1600" dirty="0" smtClean="0">
                <a:solidFill>
                  <a:srgbClr val="000000"/>
                </a:solidFill>
                <a:latin typeface="微软雅黑" pitchFamily="34" charset="-122"/>
                <a:ea typeface="微软雅黑" pitchFamily="34" charset="-122"/>
                <a:sym typeface="Helvetica"/>
              </a:rPr>
              <a:t>居住地址需填写详细至门牌号；</a:t>
            </a:r>
            <a:endParaRPr lang="en-US" altLang="zh-CN" sz="1600" dirty="0" smtClean="0">
              <a:solidFill>
                <a:srgbClr val="000000"/>
              </a:solidFill>
              <a:latin typeface="微软雅黑" pitchFamily="34" charset="-122"/>
              <a:ea typeface="微软雅黑" pitchFamily="34" charset="-122"/>
              <a:sym typeface="Helvetica"/>
            </a:endParaRPr>
          </a:p>
          <a:p>
            <a:pPr hangingPunct="0">
              <a:lnSpc>
                <a:spcPct val="150000"/>
              </a:lnSpc>
            </a:pPr>
            <a:r>
              <a:rPr lang="en-US" altLang="zh-CN" sz="1600" dirty="0" smtClean="0">
                <a:solidFill>
                  <a:srgbClr val="000000"/>
                </a:solidFill>
                <a:latin typeface="微软雅黑" pitchFamily="34" charset="-122"/>
                <a:ea typeface="微软雅黑" pitchFamily="34" charset="-122"/>
                <a:sym typeface="Helvetica"/>
              </a:rPr>
              <a:t>2.2</a:t>
            </a:r>
            <a:r>
              <a:rPr lang="zh-CN" altLang="en-US" sz="1600" dirty="0" smtClean="0">
                <a:solidFill>
                  <a:srgbClr val="000000"/>
                </a:solidFill>
                <a:latin typeface="微软雅黑" pitchFamily="34" charset="-122"/>
                <a:ea typeface="微软雅黑" pitchFamily="34" charset="-122"/>
                <a:sym typeface="Helvetica"/>
              </a:rPr>
              <a:t>公司电话和电子邮件为选填项。</a:t>
            </a:r>
            <a:endParaRPr kumimoji="0" lang="zh-CN" altLang="en-US" sz="1600" b="0" i="0" u="none" strike="noStrike" cap="none" spc="0" normalizeH="0" baseline="0" dirty="0">
              <a:ln>
                <a:noFill/>
              </a:ln>
              <a:solidFill>
                <a:srgbClr val="000000"/>
              </a:solidFill>
              <a:effectLst/>
              <a:uFillTx/>
              <a:latin typeface="+mn-lt"/>
              <a:ea typeface="+mn-ea"/>
              <a:cs typeface="+mn-cs"/>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22" y="866828"/>
            <a:ext cx="2320030" cy="4124497"/>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4550" y="858092"/>
            <a:ext cx="2310705" cy="4107920"/>
          </a:xfrm>
          <a:prstGeom prst="rect">
            <a:avLst/>
          </a:prstGeom>
        </p:spPr>
      </p:pic>
      <p:sp>
        <p:nvSpPr>
          <p:cNvPr id="5" name="椭圆 4"/>
          <p:cNvSpPr/>
          <p:nvPr/>
        </p:nvSpPr>
        <p:spPr>
          <a:xfrm>
            <a:off x="424793" y="1849491"/>
            <a:ext cx="3528874" cy="3622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椭圆 5"/>
          <p:cNvSpPr/>
          <p:nvPr/>
        </p:nvSpPr>
        <p:spPr>
          <a:xfrm>
            <a:off x="556477" y="2930047"/>
            <a:ext cx="919179" cy="289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椭圆 6"/>
          <p:cNvSpPr/>
          <p:nvPr/>
        </p:nvSpPr>
        <p:spPr>
          <a:xfrm>
            <a:off x="2860733" y="2930047"/>
            <a:ext cx="919179" cy="289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TextBox 7"/>
          <p:cNvSpPr txBox="1"/>
          <p:nvPr/>
        </p:nvSpPr>
        <p:spPr>
          <a:xfrm>
            <a:off x="12545" y="1754566"/>
            <a:ext cx="382991" cy="3745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1.</a:t>
            </a:r>
            <a:endParaRPr lang="zh-CN" altLang="en-US" b="1" dirty="0">
              <a:solidFill>
                <a:srgbClr val="FF0000"/>
              </a:solidFill>
              <a:latin typeface="微软雅黑" pitchFamily="34" charset="-122"/>
              <a:ea typeface="微软雅黑" pitchFamily="34" charset="-122"/>
            </a:endParaRPr>
          </a:p>
        </p:txBody>
      </p:sp>
      <p:sp>
        <p:nvSpPr>
          <p:cNvPr id="9" name="TextBox 8"/>
          <p:cNvSpPr txBox="1"/>
          <p:nvPr/>
        </p:nvSpPr>
        <p:spPr>
          <a:xfrm>
            <a:off x="37074" y="2789621"/>
            <a:ext cx="382991" cy="3745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2.</a:t>
            </a:r>
            <a:endParaRPr lang="zh-CN" altLang="en-US" b="1" dirty="0">
              <a:solidFill>
                <a:srgbClr val="FF0000"/>
              </a:solidFill>
              <a:latin typeface="微软雅黑" pitchFamily="34" charset="-122"/>
              <a:ea typeface="微软雅黑" pitchFamily="34" charset="-122"/>
            </a:endParaRPr>
          </a:p>
        </p:txBody>
      </p:sp>
      <p:sp>
        <p:nvSpPr>
          <p:cNvPr id="10" name="TextBox 9"/>
          <p:cNvSpPr txBox="1"/>
          <p:nvPr/>
        </p:nvSpPr>
        <p:spPr>
          <a:xfrm>
            <a:off x="2604833" y="2773282"/>
            <a:ext cx="382991" cy="374532"/>
          </a:xfrm>
          <a:prstGeom prst="rect">
            <a:avLst/>
          </a:prstGeom>
          <a:noFill/>
        </p:spPr>
        <p:txBody>
          <a:bodyPr wrap="square" rtlCol="0">
            <a:spAutoFit/>
          </a:bodyPr>
          <a:lstStyle/>
          <a:p>
            <a:r>
              <a:rPr lang="en-US" altLang="zh-CN" b="1" dirty="0">
                <a:solidFill>
                  <a:srgbClr val="FF0000"/>
                </a:solidFill>
                <a:latin typeface="微软雅黑" pitchFamily="34" charset="-122"/>
                <a:ea typeface="微软雅黑" pitchFamily="34" charset="-122"/>
              </a:rPr>
              <a:t>3.</a:t>
            </a:r>
            <a:endParaRPr lang="zh-CN" altLang="en-US" b="1" dirty="0">
              <a:solidFill>
                <a:srgbClr val="FF0000"/>
              </a:solidFill>
              <a:latin typeface="微软雅黑" pitchFamily="34" charset="-122"/>
              <a:ea typeface="微软雅黑" pitchFamily="34" charset="-122"/>
            </a:endParaRPr>
          </a:p>
        </p:txBody>
      </p:sp>
      <p:sp>
        <p:nvSpPr>
          <p:cNvPr id="12" name="TextBox 11"/>
          <p:cNvSpPr txBox="1"/>
          <p:nvPr/>
        </p:nvSpPr>
        <p:spPr>
          <a:xfrm>
            <a:off x="5432026" y="771550"/>
            <a:ext cx="3244429" cy="3785652"/>
          </a:xfrm>
          <a:prstGeom prst="rect">
            <a:avLst/>
          </a:prstGeom>
          <a:noFill/>
        </p:spPr>
        <p:txBody>
          <a:bodyPr wrap="square" rtlCol="0">
            <a:spAutoFit/>
          </a:bodyPr>
          <a:lstStyle/>
          <a:p>
            <a:pPr marL="342900" indent="-342900">
              <a:lnSpc>
                <a:spcPct val="150000"/>
              </a:lnSpc>
              <a:buAutoNum type="arabicPeriod"/>
            </a:pPr>
            <a:r>
              <a:rPr lang="zh-CN" altLang="en-US" sz="1600" dirty="0" smtClean="0">
                <a:latin typeface="微软雅黑" pitchFamily="34" charset="-122"/>
                <a:ea typeface="微软雅黑" pitchFamily="34" charset="-122"/>
              </a:rPr>
              <a:t>填写 “联系人信息”，填写朋友或者同事信息；联系人</a:t>
            </a:r>
            <a:r>
              <a:rPr lang="zh-CN" altLang="en-US" sz="1600" dirty="0">
                <a:latin typeface="微软雅黑" panose="020B0503020204020204" pitchFamily="34" charset="-122"/>
                <a:ea typeface="微软雅黑" panose="020B0503020204020204" pitchFamily="34" charset="-122"/>
              </a:rPr>
              <a:t>信息需</a:t>
            </a:r>
            <a:r>
              <a:rPr lang="zh-CN" altLang="en-US" sz="1600" dirty="0">
                <a:solidFill>
                  <a:srgbClr val="FF0000"/>
                </a:solidFill>
                <a:latin typeface="微软雅黑" panose="020B0503020204020204" pitchFamily="34" charset="-122"/>
                <a:ea typeface="微软雅黑" panose="020B0503020204020204" pitchFamily="34" charset="-122"/>
              </a:rPr>
              <a:t>强制获取通讯录</a:t>
            </a:r>
            <a:r>
              <a:rPr lang="zh-CN" altLang="en-US" sz="1600" dirty="0">
                <a:latin typeface="微软雅黑" panose="020B0503020204020204" pitchFamily="34" charset="-122"/>
                <a:ea typeface="微软雅黑" panose="020B0503020204020204" pitchFamily="34" charset="-122"/>
              </a:rPr>
              <a:t>，获取之后联系人</a:t>
            </a:r>
            <a:r>
              <a:rPr lang="zh-CN" altLang="en-US" sz="1600" dirty="0">
                <a:solidFill>
                  <a:srgbClr val="FF0000"/>
                </a:solidFill>
                <a:latin typeface="微软雅黑" panose="020B0503020204020204" pitchFamily="34" charset="-122"/>
                <a:ea typeface="微软雅黑" panose="020B0503020204020204" pitchFamily="34" charset="-122"/>
              </a:rPr>
              <a:t>姓名可修改</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手机号不允许</a:t>
            </a:r>
            <a:r>
              <a:rPr lang="zh-CN" altLang="en-US" sz="1600" dirty="0" smtClean="0">
                <a:solidFill>
                  <a:srgbClr val="FF0000"/>
                </a:solidFill>
                <a:latin typeface="微软雅黑" panose="020B0503020204020204" pitchFamily="34" charset="-122"/>
                <a:ea typeface="微软雅黑" panose="020B0503020204020204" pitchFamily="34" charset="-122"/>
              </a:rPr>
              <a:t>修改。</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smtClean="0">
                <a:latin typeface="微软雅黑" pitchFamily="34" charset="-122"/>
                <a:ea typeface="微软雅黑" pitchFamily="34" charset="-122"/>
              </a:rPr>
              <a:t>已婚</a:t>
            </a:r>
            <a:r>
              <a:rPr lang="zh-CN" altLang="en-US" sz="1600" dirty="0">
                <a:latin typeface="微软雅黑" pitchFamily="34" charset="-122"/>
                <a:ea typeface="微软雅黑" pitchFamily="34" charset="-122"/>
              </a:rPr>
              <a:t>的，填写“配偶信息”</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未婚的，填写</a:t>
            </a:r>
            <a:r>
              <a:rPr lang="zh-CN" altLang="en-US" sz="1600" dirty="0" smtClean="0">
                <a:latin typeface="微软雅黑" pitchFamily="34" charset="-122"/>
                <a:ea typeface="微软雅黑" pitchFamily="34" charset="-122"/>
              </a:rPr>
              <a:t>“亲属信息”；</a:t>
            </a:r>
            <a:endParaRPr lang="en-US" altLang="zh-CN" sz="1600" dirty="0" smtClean="0">
              <a:latin typeface="微软雅黑" pitchFamily="34" charset="-122"/>
              <a:ea typeface="微软雅黑" pitchFamily="34" charset="-122"/>
            </a:endParaRPr>
          </a:p>
          <a:p>
            <a:pPr marL="342900" indent="-342900">
              <a:lnSpc>
                <a:spcPct val="150000"/>
              </a:lnSpc>
              <a:buFontTx/>
              <a:buAutoNum type="arabicPeriod"/>
            </a:pPr>
            <a:r>
              <a:rPr lang="zh-CN" altLang="en-US" sz="1600" dirty="0" smtClean="0">
                <a:latin typeface="微软雅黑" pitchFamily="34" charset="-122"/>
                <a:ea typeface="微软雅黑" pitchFamily="34" charset="-122"/>
              </a:rPr>
              <a:t>自动点选</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授权承诺书</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，可查看电子版承诺书。</a:t>
            </a:r>
            <a:endParaRPr lang="en-US" altLang="zh-CN" sz="1600" dirty="0">
              <a:latin typeface="微软雅黑" pitchFamily="34" charset="-122"/>
              <a:ea typeface="微软雅黑" pitchFamily="34" charset="-122"/>
            </a:endParaRPr>
          </a:p>
          <a:p>
            <a:pPr marL="342900" indent="-342900">
              <a:lnSpc>
                <a:spcPct val="150000"/>
              </a:lnSpc>
              <a:buAutoNum type="arabicPeriod"/>
            </a:pPr>
            <a:endParaRPr lang="en-US" altLang="zh-CN" sz="1600" dirty="0">
              <a:latin typeface="微软雅黑" pitchFamily="34" charset="-122"/>
              <a:ea typeface="微软雅黑" pitchFamily="34" charset="-122"/>
            </a:endParaRPr>
          </a:p>
        </p:txBody>
      </p:sp>
      <p:sp>
        <p:nvSpPr>
          <p:cNvPr id="15" name="文字方塊 14"/>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客户端</a:t>
            </a:r>
            <a:endParaRPr lang="zh-TW" altLang="en-US" sz="1200" dirty="0">
              <a:solidFill>
                <a:schemeClr val="tx1">
                  <a:lumMod val="50000"/>
                  <a:lumOff val="50000"/>
                </a:schemeClr>
              </a:solidFill>
              <a:latin typeface="微软雅黑" pitchFamily="34" charset="-122"/>
              <a:ea typeface="微软雅黑" pitchFamily="34" charset="-122"/>
            </a:endParaRPr>
          </a:p>
        </p:txBody>
      </p:sp>
      <p:sp>
        <p:nvSpPr>
          <p:cNvPr id="3" name="内容占位符 2"/>
          <p:cNvSpPr>
            <a:spLocks noGrp="1"/>
          </p:cNvSpPr>
          <p:nvPr>
            <p:ph sz="quarter" idx="10"/>
          </p:nvPr>
        </p:nvSpPr>
        <p:spPr>
          <a:xfrm>
            <a:off x="215900" y="267742"/>
            <a:ext cx="4068068" cy="431800"/>
          </a:xfrm>
        </p:spPr>
        <p:txBody>
          <a:bodyPr>
            <a:normAutofit/>
          </a:bodyPr>
          <a:lstStyle/>
          <a:p>
            <a:r>
              <a:rPr lang="zh-CN" altLang="en-US" dirty="0" smtClean="0"/>
              <a:t>客户端操作说明</a:t>
            </a:r>
            <a:r>
              <a:rPr lang="en-US" altLang="zh-CN" dirty="0" smtClean="0"/>
              <a:t>——</a:t>
            </a:r>
            <a:r>
              <a:rPr lang="zh-CN" altLang="en-US" dirty="0" smtClean="0"/>
              <a:t>联系人</a:t>
            </a:r>
            <a:r>
              <a:rPr lang="zh-CN" altLang="en-US" dirty="0"/>
              <a:t>信息</a:t>
            </a:r>
          </a:p>
        </p:txBody>
      </p:sp>
      <p:sp>
        <p:nvSpPr>
          <p:cNvPr id="16" name="椭圆 15"/>
          <p:cNvSpPr/>
          <p:nvPr/>
        </p:nvSpPr>
        <p:spPr>
          <a:xfrm>
            <a:off x="571385" y="3793271"/>
            <a:ext cx="3928607" cy="289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TextBox 8"/>
          <p:cNvSpPr txBox="1"/>
          <p:nvPr/>
        </p:nvSpPr>
        <p:spPr>
          <a:xfrm>
            <a:off x="104441" y="3708514"/>
            <a:ext cx="382991" cy="374532"/>
          </a:xfrm>
          <a:prstGeom prst="rect">
            <a:avLst/>
          </a:prstGeom>
          <a:noFill/>
        </p:spPr>
        <p:txBody>
          <a:bodyPr wrap="square" rtlCol="0">
            <a:spAutoFit/>
          </a:bodyPr>
          <a:lstStyle/>
          <a:p>
            <a:r>
              <a:rPr lang="en-US" altLang="zh-CN" b="1" dirty="0" smtClean="0">
                <a:solidFill>
                  <a:srgbClr val="FF0000"/>
                </a:solidFill>
                <a:latin typeface="微软雅黑" pitchFamily="34" charset="-122"/>
                <a:ea typeface="微软雅黑" pitchFamily="34" charset="-122"/>
              </a:rPr>
              <a:t>4.</a:t>
            </a:r>
            <a:endParaRPr lang="zh-CN" altLang="en-US" b="1" dirty="0">
              <a:solidFill>
                <a:srgbClr val="FF0000"/>
              </a:solidFill>
              <a:latin typeface="微软雅黑" pitchFamily="34" charset="-122"/>
              <a:ea typeface="微软雅黑"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2" grpId="0"/>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FF0000"/>
                </a:solidFill>
                <a:latin typeface="微软雅黑" panose="020B0503020204020204" pitchFamily="34" charset="-122"/>
                <a:ea typeface="微软雅黑" panose="020B0503020204020204" pitchFamily="34" charset="-122"/>
              </a:rPr>
              <a:t>Face++</a:t>
            </a:r>
          </a:p>
          <a:p>
            <a:pPr algn="ctr"/>
            <a:r>
              <a:rPr lang="zh-CN" altLang="en-US" sz="1200" b="1" dirty="0" smtClean="0">
                <a:solidFill>
                  <a:srgbClr val="FF0000"/>
                </a:solidFill>
                <a:latin typeface="微软雅黑" panose="020B0503020204020204" pitchFamily="34" charset="-122"/>
                <a:ea typeface="微软雅黑" panose="020B0503020204020204" pitchFamily="34" charset="-122"/>
              </a:rPr>
              <a:t>获取申请码</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369575130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494"/>
            <a:ext cx="3708400" cy="432048"/>
          </a:xfrm>
        </p:spPr>
        <p:txBody>
          <a:bodyPr anchor="t"/>
          <a:lstStyle/>
          <a:p>
            <a:r>
              <a:rPr lang="en-US" altLang="zh-CN" sz="2400" b="1" dirty="0">
                <a:latin typeface="微软雅黑" panose="020B0503020204020204" pitchFamily="34" charset="-122"/>
                <a:ea typeface="微软雅黑" panose="020B0503020204020204" pitchFamily="34" charset="-122"/>
              </a:rPr>
              <a:t>Face++</a:t>
            </a:r>
            <a:r>
              <a:rPr lang="zh-CN" altLang="en-US" sz="2400" b="1" dirty="0">
                <a:latin typeface="微软雅黑" panose="020B0503020204020204" pitchFamily="34" charset="-122"/>
                <a:ea typeface="微软雅黑" panose="020B0503020204020204" pitchFamily="34" charset="-122"/>
              </a:rPr>
              <a:t>获取申请码</a:t>
            </a:r>
          </a:p>
          <a:p>
            <a:endParaRPr lang="zh-CN" altLang="en-US" dirty="0"/>
          </a:p>
        </p:txBody>
      </p:sp>
      <p:sp>
        <p:nvSpPr>
          <p:cNvPr id="3" name="文本框 2"/>
          <p:cNvSpPr txBox="1"/>
          <p:nvPr/>
        </p:nvSpPr>
        <p:spPr>
          <a:xfrm>
            <a:off x="5004048" y="974214"/>
            <a:ext cx="4032448" cy="2677656"/>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联系人信息页面点击下一步进入到获取申请码页面</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提示客户进行人脸识别</a:t>
            </a: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申请码有数字及二维码两种形式</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a:latin typeface="微软雅黑" panose="020B0503020204020204" pitchFamily="34" charset="-122"/>
                <a:ea typeface="微软雅黑" panose="020B0503020204020204" pitchFamily="34" charset="-122"/>
              </a:rPr>
              <a:t>申请</a:t>
            </a:r>
            <a:r>
              <a:rPr lang="zh-CN" altLang="en-US" sz="1600" dirty="0" smtClean="0">
                <a:latin typeface="微软雅黑" panose="020B0503020204020204" pitchFamily="34" charset="-122"/>
                <a:ea typeface="微软雅黑" panose="020B0503020204020204" pitchFamily="34" charset="-122"/>
              </a:rPr>
              <a:t>码页面含有</a:t>
            </a:r>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分钟倒计时</a:t>
            </a:r>
            <a:endParaRPr lang="en-US" altLang="zh-CN" sz="16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75" y="951465"/>
            <a:ext cx="2165967" cy="385253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6285" y="955414"/>
            <a:ext cx="2163747" cy="3848583"/>
          </a:xfrm>
          <a:prstGeom prst="rect">
            <a:avLst/>
          </a:prstGeom>
        </p:spPr>
      </p:pic>
      <p:sp>
        <p:nvSpPr>
          <p:cNvPr id="6" name="文字方塊 14"/>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客户端</a:t>
            </a:r>
            <a:endParaRPr lang="zh-TW" altLang="en-US" sz="12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3423263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2811901" y="510568"/>
            <a:ext cx="3520257" cy="746356"/>
          </a:xfrm>
          <a:prstGeom prst="rect">
            <a:avLst/>
          </a:prstGeom>
          <a:ln w="12700">
            <a:miter lim="400000"/>
          </a:ln>
        </p:spPr>
        <p:txBody>
          <a:bodyPr wrap="none" lIns="34289" tIns="34289" rIns="34289" bIns="34289">
            <a:spAutoFit/>
          </a:bodyPr>
          <a:lstStyle/>
          <a:p>
            <a:pPr algn="ctr">
              <a:defRPr sz="4400" b="1">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目录 </a:t>
            </a:r>
            <a:r>
              <a:rPr sz="3000"/>
              <a:t>CONTENTS</a:t>
            </a:r>
          </a:p>
        </p:txBody>
      </p:sp>
      <p:pic>
        <p:nvPicPr>
          <p:cNvPr id="69" name="图片 68"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
        <p:nvSpPr>
          <p:cNvPr id="6" name="文本框 5"/>
          <p:cNvSpPr txBox="1"/>
          <p:nvPr/>
        </p:nvSpPr>
        <p:spPr>
          <a:xfrm>
            <a:off x="1162613" y="1453959"/>
            <a:ext cx="147732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hangingPunct="0"/>
            <a:r>
              <a:rPr lang="zh-CN" altLang="en-US" b="1" dirty="0">
                <a:solidFill>
                  <a:schemeClr val="tx2">
                    <a:lumMod val="75000"/>
                  </a:schemeClr>
                </a:solidFill>
                <a:sym typeface="Helvetica"/>
              </a:rPr>
              <a:t>一、产品介绍</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
        <p:nvSpPr>
          <p:cNvPr id="8" name="文本框 7"/>
          <p:cNvSpPr txBox="1"/>
          <p:nvPr/>
        </p:nvSpPr>
        <p:spPr>
          <a:xfrm>
            <a:off x="1162612" y="1937990"/>
            <a:ext cx="2617299"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b="1" dirty="0">
                <a:solidFill>
                  <a:schemeClr val="tx2">
                    <a:lumMod val="75000"/>
                  </a:schemeClr>
                </a:solidFill>
                <a:sym typeface="Helvetica"/>
              </a:rPr>
              <a:t>二、业务</a:t>
            </a:r>
            <a:r>
              <a:rPr lang="zh-CN" altLang="en-US" b="1" dirty="0" smtClean="0">
                <a:solidFill>
                  <a:schemeClr val="tx2">
                    <a:lumMod val="75000"/>
                  </a:schemeClr>
                </a:solidFill>
                <a:sym typeface="Helvetica"/>
              </a:rPr>
              <a:t>流程及系统操作</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
        <p:nvSpPr>
          <p:cNvPr id="80" name="文本框 79"/>
          <p:cNvSpPr txBox="1"/>
          <p:nvPr/>
        </p:nvSpPr>
        <p:spPr>
          <a:xfrm>
            <a:off x="1143326" y="2380500"/>
            <a:ext cx="2060521"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b="1" dirty="0">
                <a:solidFill>
                  <a:schemeClr val="tx2">
                    <a:lumMod val="75000"/>
                  </a:schemeClr>
                </a:solidFill>
                <a:sym typeface="Helvetica"/>
              </a:rPr>
              <a:t>三、销管关联系统</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
        <p:nvSpPr>
          <p:cNvPr id="81" name="文本框 80"/>
          <p:cNvSpPr txBox="1"/>
          <p:nvPr/>
        </p:nvSpPr>
        <p:spPr>
          <a:xfrm>
            <a:off x="1155716" y="2873887"/>
            <a:ext cx="2770435"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b="1" dirty="0">
                <a:solidFill>
                  <a:schemeClr val="tx2">
                    <a:lumMod val="75000"/>
                  </a:schemeClr>
                </a:solidFill>
                <a:sym typeface="Helvetica"/>
              </a:rPr>
              <a:t>四</a:t>
            </a:r>
            <a:r>
              <a:rPr lang="zh-CN" altLang="en-US" b="1" dirty="0" smtClean="0">
                <a:solidFill>
                  <a:schemeClr val="tx2">
                    <a:lumMod val="75000"/>
                  </a:schemeClr>
                </a:solidFill>
                <a:sym typeface="Helvetica"/>
              </a:rPr>
              <a:t>、用</a:t>
            </a:r>
            <a:r>
              <a:rPr lang="zh-CN" altLang="en-US" b="1" dirty="0">
                <a:solidFill>
                  <a:schemeClr val="tx2">
                    <a:lumMod val="75000"/>
                  </a:schemeClr>
                </a:solidFill>
                <a:sym typeface="Helvetica"/>
              </a:rPr>
              <a:t>到的技术</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
        <p:nvSpPr>
          <p:cNvPr id="82" name="文本框 81"/>
          <p:cNvSpPr txBox="1"/>
          <p:nvPr/>
        </p:nvSpPr>
        <p:spPr>
          <a:xfrm>
            <a:off x="1155716" y="3383661"/>
            <a:ext cx="341628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b="1" dirty="0">
                <a:solidFill>
                  <a:schemeClr val="tx2">
                    <a:lumMod val="75000"/>
                  </a:schemeClr>
                </a:solidFill>
                <a:sym typeface="Helvetica"/>
              </a:rPr>
              <a:t>五</a:t>
            </a:r>
            <a:r>
              <a:rPr lang="zh-CN" altLang="en-US" b="1" dirty="0" smtClean="0">
                <a:solidFill>
                  <a:schemeClr val="tx2">
                    <a:lumMod val="75000"/>
                  </a:schemeClr>
                </a:solidFill>
                <a:sym typeface="Helvetica"/>
              </a:rPr>
              <a:t>、解决</a:t>
            </a:r>
            <a:r>
              <a:rPr lang="zh-CN" altLang="en-US" b="1" dirty="0">
                <a:solidFill>
                  <a:schemeClr val="tx2">
                    <a:lumMod val="75000"/>
                  </a:schemeClr>
                </a:solidFill>
                <a:sym typeface="Helvetica"/>
              </a:rPr>
              <a:t>的代表性问题</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
        <p:nvSpPr>
          <p:cNvPr id="83" name="文本框 82"/>
          <p:cNvSpPr txBox="1"/>
          <p:nvPr/>
        </p:nvSpPr>
        <p:spPr>
          <a:xfrm>
            <a:off x="1143326" y="3841949"/>
            <a:ext cx="2204537"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b="1" dirty="0">
                <a:solidFill>
                  <a:schemeClr val="tx2">
                    <a:lumMod val="75000"/>
                  </a:schemeClr>
                </a:solidFill>
                <a:sym typeface="Helvetica"/>
              </a:rPr>
              <a:t>六、系统</a:t>
            </a:r>
            <a:r>
              <a:rPr lang="zh-CN" altLang="en-US" b="1" dirty="0" smtClean="0">
                <a:solidFill>
                  <a:schemeClr val="tx2">
                    <a:lumMod val="75000"/>
                  </a:schemeClr>
                </a:solidFill>
                <a:sym typeface="Helvetica"/>
              </a:rPr>
              <a:t>问题</a:t>
            </a:r>
            <a:endParaRPr kumimoji="0" lang="zh-CN" altLang="en-US" sz="1800" b="1" i="0" u="none" strike="noStrike" cap="none" spc="0" normalizeH="0" baseline="0" dirty="0">
              <a:ln>
                <a:noFill/>
              </a:ln>
              <a:solidFill>
                <a:schemeClr val="tx2">
                  <a:lumMod val="75000"/>
                </a:schemeClr>
              </a:solidFill>
              <a:effectLst/>
              <a:uFillTx/>
              <a:sym typeface="Helvetica"/>
            </a:endParaRPr>
          </a:p>
        </p:txBody>
      </p:sp>
    </p:spTree>
    <p:extLst>
      <p:ext uri="{BB962C8B-B14F-4D97-AF65-F5344CB8AC3E}">
        <p14:creationId xmlns:p14="http://schemas.microsoft.com/office/powerpoint/2010/main" val="10589265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32040" y="872589"/>
            <a:ext cx="3888432" cy="3785652"/>
          </a:xfrm>
          <a:prstGeom prst="rect">
            <a:avLst/>
          </a:prstGeom>
          <a:noFill/>
        </p:spPr>
        <p:txBody>
          <a:bodyPr wrap="square" rtlCol="0">
            <a:spAutoFit/>
          </a:bodyPr>
          <a:lstStyle/>
          <a:p>
            <a:pPr marL="171450" indent="-171450">
              <a:lnSpc>
                <a:spcPct val="150000"/>
              </a:lnSpc>
              <a:buFont typeface="Wingdings"/>
              <a:buChar char="u"/>
            </a:pPr>
            <a:r>
              <a:rPr lang="zh-CN" altLang="en-US" sz="1600" dirty="0">
                <a:latin typeface="微软雅黑" panose="020B0503020204020204" pitchFamily="34" charset="-122"/>
                <a:ea typeface="微软雅黑" panose="020B0503020204020204" pitchFamily="34" charset="-122"/>
              </a:rPr>
              <a:t>扫</a:t>
            </a:r>
            <a:r>
              <a:rPr lang="zh-CN" altLang="en-US" sz="1600" dirty="0" smtClean="0">
                <a:latin typeface="微软雅黑" panose="020B0503020204020204" pitchFamily="34" charset="-122"/>
                <a:ea typeface="微软雅黑" panose="020B0503020204020204" pitchFamily="34" charset="-122"/>
              </a:rPr>
              <a:t>码成功</a:t>
            </a:r>
            <a:r>
              <a:rPr lang="zh-CN" altLang="en-US" sz="1600" dirty="0">
                <a:latin typeface="微软雅黑" panose="020B0503020204020204" pitchFamily="34" charset="-122"/>
                <a:ea typeface="微软雅黑" panose="020B0503020204020204" pitchFamily="34" charset="-122"/>
              </a:rPr>
              <a:t>跳转</a:t>
            </a:r>
            <a:r>
              <a:rPr lang="zh-CN" altLang="en-US" sz="1600" dirty="0" smtClean="0">
                <a:latin typeface="微软雅黑" panose="020B0503020204020204" pitchFamily="34" charset="-122"/>
                <a:ea typeface="微软雅黑" panose="020B0503020204020204" pitchFamily="34" charset="-122"/>
              </a:rPr>
              <a:t>至申请受理页面，提示办理</a:t>
            </a:r>
            <a:r>
              <a:rPr lang="en-US" altLang="zh-CN" sz="1600" dirty="0" smtClean="0">
                <a:latin typeface="微软雅黑" panose="020B0503020204020204" pitchFamily="34" charset="-122"/>
                <a:ea typeface="微软雅黑" panose="020B0503020204020204" pitchFamily="34" charset="-122"/>
              </a:rPr>
              <a:t>SA</a:t>
            </a:r>
            <a:r>
              <a:rPr lang="zh-CN" altLang="en-US" sz="1600" dirty="0" smtClean="0">
                <a:latin typeface="微软雅黑" panose="020B0503020204020204" pitchFamily="34" charset="-122"/>
                <a:ea typeface="微软雅黑" panose="020B0503020204020204" pitchFamily="34" charset="-122"/>
              </a:rPr>
              <a:t>姓名、联系方式，方便客户联系</a:t>
            </a: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a:latin typeface="微软雅黑" panose="020B0503020204020204" pitchFamily="34" charset="-122"/>
                <a:ea typeface="微软雅黑" panose="020B0503020204020204" pitchFamily="34" charset="-122"/>
              </a:rPr>
              <a:t>申请</a:t>
            </a:r>
            <a:r>
              <a:rPr lang="zh-CN" altLang="en-US" sz="1600" dirty="0" smtClean="0">
                <a:latin typeface="微软雅黑" panose="020B0503020204020204" pitchFamily="34" charset="-122"/>
                <a:ea typeface="微软雅黑" panose="020B0503020204020204" pitchFamily="34" charset="-122"/>
              </a:rPr>
              <a:t>码页面含有</a:t>
            </a:r>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分钟倒计时，倒计时结束仍未被</a:t>
            </a:r>
            <a:r>
              <a:rPr lang="en-US" altLang="zh-CN" sz="1600" dirty="0" smtClean="0">
                <a:latin typeface="微软雅黑" panose="020B0503020204020204" pitchFamily="34" charset="-122"/>
                <a:ea typeface="微软雅黑" panose="020B0503020204020204" pitchFamily="34" charset="-122"/>
              </a:rPr>
              <a:t>SA</a:t>
            </a:r>
            <a:r>
              <a:rPr lang="zh-CN" altLang="en-US" sz="1600" dirty="0" smtClean="0">
                <a:latin typeface="微软雅黑" panose="020B0503020204020204" pitchFamily="34" charset="-122"/>
                <a:ea typeface="微软雅黑" panose="020B0503020204020204" pitchFamily="34" charset="-122"/>
              </a:rPr>
              <a:t>扫码则需重新获取</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分钟内，客户点击“返回首页”、切到桌面、接听电话等情况，申请码持续计时</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分钟内，客户关掉</a:t>
            </a:r>
            <a:r>
              <a:rPr lang="en-US" altLang="zh-CN" sz="1600" dirty="0" smtClean="0">
                <a:latin typeface="微软雅黑" panose="020B0503020204020204" pitchFamily="34" charset="-122"/>
                <a:ea typeface="微软雅黑" panose="020B0503020204020204" pitchFamily="34" charset="-122"/>
              </a:rPr>
              <a:t>APP</a:t>
            </a:r>
            <a:r>
              <a:rPr lang="zh-CN" altLang="en-US" sz="1600" dirty="0" smtClean="0">
                <a:latin typeface="微软雅黑" panose="020B0503020204020204" pitchFamily="34" charset="-122"/>
                <a:ea typeface="微软雅黑" panose="020B0503020204020204" pitchFamily="34" charset="-122"/>
              </a:rPr>
              <a:t>、手机关机等情况，申请码需重新获取</a:t>
            </a:r>
            <a:endParaRPr lang="en-US" altLang="zh-CN" sz="16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80" y="842216"/>
            <a:ext cx="2131983" cy="379470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6178" y="817674"/>
            <a:ext cx="2129838" cy="3819244"/>
          </a:xfrm>
          <a:prstGeom prst="rect">
            <a:avLst/>
          </a:prstGeom>
        </p:spPr>
      </p:pic>
      <p:sp>
        <p:nvSpPr>
          <p:cNvPr id="6" name="内容占位符 1"/>
          <p:cNvSpPr>
            <a:spLocks noGrp="1"/>
          </p:cNvSpPr>
          <p:nvPr>
            <p:ph sz="quarter" idx="10"/>
          </p:nvPr>
        </p:nvSpPr>
        <p:spPr>
          <a:xfrm>
            <a:off x="215900" y="267742"/>
            <a:ext cx="3708400" cy="431800"/>
          </a:xfrm>
        </p:spPr>
        <p:txBody>
          <a:bodyPr anchor="t"/>
          <a:lstStyle/>
          <a:p>
            <a:r>
              <a:rPr lang="en-US" altLang="zh-CN" sz="2400" b="1" dirty="0">
                <a:latin typeface="微软雅黑" panose="020B0503020204020204" pitchFamily="34" charset="-122"/>
                <a:ea typeface="微软雅黑" panose="020B0503020204020204" pitchFamily="34" charset="-122"/>
              </a:rPr>
              <a:t>Face++</a:t>
            </a:r>
            <a:r>
              <a:rPr lang="zh-CN" altLang="en-US" sz="2400" b="1" dirty="0">
                <a:latin typeface="微软雅黑" panose="020B0503020204020204" pitchFamily="34" charset="-122"/>
                <a:ea typeface="微软雅黑" panose="020B0503020204020204" pitchFamily="34" charset="-122"/>
              </a:rPr>
              <a:t>获取申请码</a:t>
            </a:r>
          </a:p>
          <a:p>
            <a:endParaRPr lang="zh-CN" altLang="en-US" dirty="0"/>
          </a:p>
        </p:txBody>
      </p:sp>
      <p:sp>
        <p:nvSpPr>
          <p:cNvPr id="7" name="文字方塊 14"/>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客户端</a:t>
            </a:r>
            <a:endParaRPr lang="zh-TW" altLang="en-US" sz="12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5399182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商户信息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352518639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797" b="6601"/>
          <a:stretch/>
        </p:blipFill>
        <p:spPr>
          <a:xfrm>
            <a:off x="179512" y="915566"/>
            <a:ext cx="2533179" cy="399015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792" b="6602"/>
          <a:stretch/>
        </p:blipFill>
        <p:spPr>
          <a:xfrm>
            <a:off x="2771800" y="925526"/>
            <a:ext cx="2526729" cy="3980191"/>
          </a:xfrm>
          <a:prstGeom prst="rect">
            <a:avLst/>
          </a:prstGeom>
        </p:spPr>
      </p:pic>
      <p:sp>
        <p:nvSpPr>
          <p:cNvPr id="9" name="内容占位符 1"/>
          <p:cNvSpPr>
            <a:spLocks noGrp="1"/>
          </p:cNvSpPr>
          <p:nvPr>
            <p:ph sz="quarter" idx="10"/>
          </p:nvPr>
        </p:nvSpPr>
        <p:spPr>
          <a:xfrm>
            <a:off x="215900" y="267742"/>
            <a:ext cx="3708400" cy="431800"/>
          </a:xfrm>
        </p:spPr>
        <p:txBody>
          <a:bodyPr anchor="ctr"/>
          <a:lstStyle/>
          <a:p>
            <a:r>
              <a:rPr lang="zh-CN" altLang="en-US" dirty="0"/>
              <a:t>销售端操作</a:t>
            </a:r>
            <a:r>
              <a:rPr lang="zh-CN" altLang="en-US" dirty="0" smtClean="0"/>
              <a:t>说明</a:t>
            </a:r>
            <a:r>
              <a:rPr lang="en-US" altLang="zh-CN" dirty="0" smtClean="0"/>
              <a:t>——</a:t>
            </a:r>
            <a:r>
              <a:rPr lang="zh-CN" altLang="en-US" dirty="0" smtClean="0"/>
              <a:t>注册</a:t>
            </a:r>
            <a:endParaRPr lang="zh-CN" altLang="en-US" dirty="0"/>
          </a:p>
        </p:txBody>
      </p:sp>
      <p:sp>
        <p:nvSpPr>
          <p:cNvPr id="10" name="文本框 9"/>
          <p:cNvSpPr txBox="1"/>
          <p:nvPr/>
        </p:nvSpPr>
        <p:spPr>
          <a:xfrm>
            <a:off x="5298529" y="915566"/>
            <a:ext cx="3456384" cy="1938992"/>
          </a:xfrm>
          <a:prstGeom prst="rect">
            <a:avLst/>
          </a:prstGeom>
          <a:noFill/>
        </p:spPr>
        <p:txBody>
          <a:bodyPr wrap="square" rtlCol="0">
            <a:spAutoFit/>
          </a:bodyPr>
          <a:lstStyle/>
          <a:p>
            <a:pPr marL="171450" indent="-171450">
              <a:lnSpc>
                <a:spcPct val="150000"/>
              </a:lnSpc>
              <a:buFont typeface="Wingdings"/>
              <a:buChar char="u"/>
            </a:pPr>
            <a:r>
              <a:rPr lang="zh-CN" altLang="en-US" sz="1600" dirty="0">
                <a:latin typeface="微软雅黑" panose="020B0503020204020204" pitchFamily="34" charset="-122"/>
                <a:ea typeface="微软雅黑" panose="020B0503020204020204" pitchFamily="34" charset="-122"/>
              </a:rPr>
              <a:t>销售</a:t>
            </a:r>
            <a:r>
              <a:rPr lang="zh-CN" altLang="en-US" sz="1600" dirty="0" smtClean="0">
                <a:latin typeface="微软雅黑" panose="020B0503020204020204" pitchFamily="34" charset="-122"/>
                <a:ea typeface="微软雅黑" panose="020B0503020204020204" pitchFamily="34" charset="-122"/>
              </a:rPr>
              <a:t>端登录页面有业务员注册、推广员注册、忘记密码三个选项，点击分别跳转至三个页面；</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点击业务员注册跳转至业务员注册页面。</a:t>
            </a:r>
            <a:endParaRPr lang="en-US" altLang="zh-CN" sz="1600" dirty="0" smtClean="0">
              <a:latin typeface="微软雅黑" panose="020B0503020204020204" pitchFamily="34" charset="-122"/>
              <a:ea typeface="微软雅黑" panose="020B0503020204020204" pitchFamily="34" charset="-122"/>
            </a:endParaRPr>
          </a:p>
        </p:txBody>
      </p:sp>
      <p:sp>
        <p:nvSpPr>
          <p:cNvPr id="6"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8257706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cstate="print"/>
          <a:stretch>
            <a:fillRect/>
          </a:stretch>
        </p:blipFill>
        <p:spPr>
          <a:xfrm>
            <a:off x="2699792" y="905882"/>
            <a:ext cx="2168897" cy="3861179"/>
          </a:xfrm>
          <a:prstGeom prst="rect">
            <a:avLst/>
          </a:prstGeom>
        </p:spPr>
      </p:pic>
      <p:pic>
        <p:nvPicPr>
          <p:cNvPr id="6" name="图片 5"/>
          <p:cNvPicPr>
            <a:picLocks noChangeAspect="1"/>
          </p:cNvPicPr>
          <p:nvPr/>
        </p:nvPicPr>
        <p:blipFill>
          <a:blip r:embed="rId3"/>
          <a:stretch>
            <a:fillRect/>
          </a:stretch>
        </p:blipFill>
        <p:spPr>
          <a:xfrm>
            <a:off x="184146" y="905882"/>
            <a:ext cx="2393604" cy="3795886"/>
          </a:xfrm>
          <a:prstGeom prst="rect">
            <a:avLst/>
          </a:prstGeom>
        </p:spPr>
      </p:pic>
      <p:sp>
        <p:nvSpPr>
          <p:cNvPr id="7" name="内容占位符 1"/>
          <p:cNvSpPr>
            <a:spLocks noGrp="1"/>
          </p:cNvSpPr>
          <p:nvPr>
            <p:ph sz="quarter" idx="10"/>
          </p:nvPr>
        </p:nvSpPr>
        <p:spPr>
          <a:xfrm>
            <a:off x="215900" y="267742"/>
            <a:ext cx="3708400" cy="431800"/>
          </a:xfrm>
        </p:spPr>
        <p:txBody>
          <a:bodyPr anchor="ctr"/>
          <a:lstStyle/>
          <a:p>
            <a:r>
              <a:rPr lang="zh-CN" altLang="en-US" dirty="0"/>
              <a:t>销售端操作</a:t>
            </a:r>
            <a:r>
              <a:rPr lang="zh-CN" altLang="en-US" dirty="0" smtClean="0"/>
              <a:t>说明</a:t>
            </a:r>
            <a:r>
              <a:rPr lang="en-US" altLang="zh-CN" dirty="0" smtClean="0"/>
              <a:t>——</a:t>
            </a:r>
            <a:r>
              <a:rPr lang="zh-CN" altLang="en-US" dirty="0" smtClean="0"/>
              <a:t>注册</a:t>
            </a:r>
            <a:endParaRPr lang="zh-CN" altLang="en-US" dirty="0"/>
          </a:p>
        </p:txBody>
      </p:sp>
      <p:sp>
        <p:nvSpPr>
          <p:cNvPr id="8" name="椭圆 7"/>
          <p:cNvSpPr/>
          <p:nvPr/>
        </p:nvSpPr>
        <p:spPr>
          <a:xfrm>
            <a:off x="107504" y="1563638"/>
            <a:ext cx="1128223"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7504" y="3132703"/>
            <a:ext cx="1128223"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439" y="1347345"/>
            <a:ext cx="472678" cy="369332"/>
          </a:xfrm>
          <a:prstGeom prst="rect">
            <a:avLst/>
          </a:prstGeom>
          <a:noFill/>
        </p:spPr>
        <p:txBody>
          <a:bodyPr wrap="square" rtlCol="0">
            <a:spAutoFit/>
          </a:bodyPr>
          <a:lstStyle/>
          <a:p>
            <a:r>
              <a:rPr lang="en-US" altLang="zh-CN" dirty="0" smtClean="0">
                <a:solidFill>
                  <a:srgbClr val="FF5050"/>
                </a:solidFill>
              </a:rPr>
              <a:t>1.</a:t>
            </a:r>
            <a:endParaRPr lang="zh-CN" altLang="en-US" dirty="0">
              <a:solidFill>
                <a:srgbClr val="FF5050"/>
              </a:solidFill>
            </a:endParaRPr>
          </a:p>
        </p:txBody>
      </p:sp>
      <p:sp>
        <p:nvSpPr>
          <p:cNvPr id="11" name="文本框 10"/>
          <p:cNvSpPr txBox="1"/>
          <p:nvPr/>
        </p:nvSpPr>
        <p:spPr>
          <a:xfrm>
            <a:off x="-5134" y="2836471"/>
            <a:ext cx="472678" cy="369332"/>
          </a:xfrm>
          <a:prstGeom prst="rect">
            <a:avLst/>
          </a:prstGeom>
          <a:noFill/>
        </p:spPr>
        <p:txBody>
          <a:bodyPr wrap="square" rtlCol="0">
            <a:spAutoFit/>
          </a:bodyPr>
          <a:lstStyle/>
          <a:p>
            <a:r>
              <a:rPr lang="en-US" altLang="zh-CN" dirty="0" smtClean="0">
                <a:solidFill>
                  <a:srgbClr val="FF5050"/>
                </a:solidFill>
              </a:rPr>
              <a:t>2.</a:t>
            </a:r>
            <a:endParaRPr lang="zh-CN" altLang="en-US" dirty="0">
              <a:solidFill>
                <a:srgbClr val="FF5050"/>
              </a:solidFill>
            </a:endParaRPr>
          </a:p>
        </p:txBody>
      </p:sp>
      <p:sp>
        <p:nvSpPr>
          <p:cNvPr id="12" name="文本框 11"/>
          <p:cNvSpPr txBox="1"/>
          <p:nvPr/>
        </p:nvSpPr>
        <p:spPr>
          <a:xfrm>
            <a:off x="5255205" y="910775"/>
            <a:ext cx="3312368" cy="21698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1</a:t>
            </a:r>
            <a:r>
              <a:rPr kumimoji="0" lang="zh-CN" altLang="en-US" sz="1800" b="0" i="0" u="none" strike="noStrike" cap="none" spc="0" normalizeH="0" baseline="0" dirty="0" smtClean="0">
                <a:ln>
                  <a:noFill/>
                </a:ln>
                <a:solidFill>
                  <a:srgbClr val="000000"/>
                </a:solidFill>
                <a:effectLst/>
                <a:uFillTx/>
                <a:latin typeface="+mn-lt"/>
                <a:ea typeface="+mn-ea"/>
                <a:cs typeface="+mn-cs"/>
                <a:sym typeface="Helvetica"/>
              </a:rPr>
              <a:t>、拍摄身份证正面；</a:t>
            </a:r>
            <a:endParaRPr kumimoji="0" lang="en-US" altLang="zh-CN" sz="1800" b="0" i="0" u="none" strike="noStrike" cap="none" spc="0" normalizeH="0" baseline="0" dirty="0" smtClean="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50000"/>
              </a:lnSpc>
              <a:spcBef>
                <a:spcPts val="0"/>
              </a:spcBef>
              <a:spcAft>
                <a:spcPts val="0"/>
              </a:spcAft>
              <a:buClrTx/>
              <a:buSzTx/>
              <a:buFontTx/>
              <a:buNone/>
            </a:pPr>
            <a:r>
              <a:rPr lang="en-US" altLang="zh-CN" dirty="0" smtClean="0">
                <a:solidFill>
                  <a:srgbClr val="000000"/>
                </a:solidFill>
                <a:sym typeface="Helvetica"/>
              </a:rPr>
              <a:t>2</a:t>
            </a:r>
            <a:r>
              <a:rPr lang="zh-CN" altLang="en-US" dirty="0" smtClean="0">
                <a:solidFill>
                  <a:srgbClr val="000000"/>
                </a:solidFill>
                <a:sym typeface="Helvetica"/>
              </a:rPr>
              <a:t>、拍摄身份证反面</a:t>
            </a:r>
            <a:endParaRPr lang="en-US" altLang="zh-CN" dirty="0" smtClean="0">
              <a:solidFill>
                <a:srgbClr val="000000"/>
              </a:solidFill>
              <a:sym typeface="Helvetica"/>
            </a:endParaRPr>
          </a:p>
          <a:p>
            <a:pPr marL="0" marR="0" indent="0" algn="l" defTabSz="914400" rtl="0" fontAlgn="auto" latinLnBrk="0" hangingPunct="0">
              <a:lnSpc>
                <a:spcPct val="15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50000"/>
              </a:lnSpc>
              <a:spcBef>
                <a:spcPts val="0"/>
              </a:spcBef>
              <a:spcAft>
                <a:spcPts val="0"/>
              </a:spcAft>
              <a:buClrTx/>
              <a:buSzTx/>
              <a:buFontTx/>
              <a:buNone/>
            </a:pPr>
            <a:r>
              <a:rPr lang="zh-CN" altLang="en-US" dirty="0" smtClean="0">
                <a:solidFill>
                  <a:srgbClr val="000000"/>
                </a:solidFill>
                <a:sym typeface="Helvetica"/>
              </a:rPr>
              <a:t>点击下一步跳转至人脸识别页面进行人脸识别。</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52860465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a:spLocks noGrp="1"/>
          </p:cNvSpPr>
          <p:nvPr>
            <p:ph sz="quarter" idx="10"/>
          </p:nvPr>
        </p:nvSpPr>
        <p:spPr>
          <a:xfrm>
            <a:off x="215900" y="267742"/>
            <a:ext cx="3708400" cy="431800"/>
          </a:xfrm>
        </p:spPr>
        <p:txBody>
          <a:bodyPr anchor="ctr"/>
          <a:lstStyle/>
          <a:p>
            <a:r>
              <a:rPr lang="zh-CN" altLang="en-US" dirty="0"/>
              <a:t>销售端操作</a:t>
            </a:r>
            <a:r>
              <a:rPr lang="zh-CN" altLang="en-US" dirty="0" smtClean="0"/>
              <a:t>说明</a:t>
            </a:r>
            <a:r>
              <a:rPr lang="en-US" altLang="zh-CN" dirty="0" smtClean="0"/>
              <a:t>——</a:t>
            </a:r>
            <a:r>
              <a:rPr lang="zh-CN" altLang="en-US" dirty="0" smtClean="0"/>
              <a:t>注册</a:t>
            </a:r>
            <a:endParaRPr lang="zh-CN" altLang="en-US" dirty="0"/>
          </a:p>
        </p:txBody>
      </p:sp>
      <p:pic>
        <p:nvPicPr>
          <p:cNvPr id="4" name="图片 3"/>
          <p:cNvPicPr>
            <a:picLocks noChangeAspect="1"/>
          </p:cNvPicPr>
          <p:nvPr/>
        </p:nvPicPr>
        <p:blipFill>
          <a:blip r:embed="rId2"/>
          <a:stretch>
            <a:fillRect/>
          </a:stretch>
        </p:blipFill>
        <p:spPr>
          <a:xfrm>
            <a:off x="231583" y="843558"/>
            <a:ext cx="2628293" cy="3935139"/>
          </a:xfrm>
          <a:prstGeom prst="rect">
            <a:avLst/>
          </a:prstGeom>
        </p:spPr>
      </p:pic>
      <p:pic>
        <p:nvPicPr>
          <p:cNvPr id="5" name="图片 4"/>
          <p:cNvPicPr>
            <a:picLocks noChangeAspect="1"/>
          </p:cNvPicPr>
          <p:nvPr/>
        </p:nvPicPr>
        <p:blipFill rotWithShape="1">
          <a:blip r:embed="rId3" cstate="print"/>
          <a:srcRect b="11282"/>
          <a:stretch/>
        </p:blipFill>
        <p:spPr>
          <a:xfrm>
            <a:off x="2987824" y="856959"/>
            <a:ext cx="2453480" cy="3875031"/>
          </a:xfrm>
          <a:prstGeom prst="rect">
            <a:avLst/>
          </a:prstGeom>
        </p:spPr>
      </p:pic>
      <p:sp>
        <p:nvSpPr>
          <p:cNvPr id="6" name="文本框 5"/>
          <p:cNvSpPr txBox="1"/>
          <p:nvPr/>
        </p:nvSpPr>
        <p:spPr>
          <a:xfrm>
            <a:off x="5580112" y="843558"/>
            <a:ext cx="3168352" cy="1569660"/>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选择银行并输入银行卡号及预留手机，获取验证码后跳转至设置密码页面；</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设置密码，点击完成即可。</a:t>
            </a:r>
            <a:endParaRPr lang="en-US" altLang="zh-CN" sz="16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048987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742"/>
            <a:ext cx="3708400" cy="431800"/>
          </a:xfrm>
        </p:spPr>
        <p:txBody>
          <a:bodyPr anchor="ctr"/>
          <a:lstStyle/>
          <a:p>
            <a:r>
              <a:rPr lang="zh-CN" altLang="en-US" dirty="0"/>
              <a:t>销售端操作说明</a:t>
            </a:r>
          </a:p>
        </p:txBody>
      </p:sp>
      <p:pic>
        <p:nvPicPr>
          <p:cNvPr id="6" name="图片 5"/>
          <p:cNvPicPr>
            <a:picLocks noChangeAspect="1"/>
          </p:cNvPicPr>
          <p:nvPr/>
        </p:nvPicPr>
        <p:blipFill>
          <a:blip r:embed="rId2"/>
          <a:stretch>
            <a:fillRect/>
          </a:stretch>
        </p:blipFill>
        <p:spPr>
          <a:xfrm>
            <a:off x="3275856" y="987575"/>
            <a:ext cx="2160240" cy="3811114"/>
          </a:xfrm>
          <a:prstGeom prst="rect">
            <a:avLst/>
          </a:prstGeom>
        </p:spPr>
      </p:pic>
      <p:sp>
        <p:nvSpPr>
          <p:cNvPr id="7" name="椭圆 6"/>
          <p:cNvSpPr/>
          <p:nvPr/>
        </p:nvSpPr>
        <p:spPr>
          <a:xfrm>
            <a:off x="3791864" y="4437289"/>
            <a:ext cx="1128223"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87961" y="4149256"/>
            <a:ext cx="472678" cy="369332"/>
          </a:xfrm>
          <a:prstGeom prst="rect">
            <a:avLst/>
          </a:prstGeom>
          <a:noFill/>
        </p:spPr>
        <p:txBody>
          <a:bodyPr wrap="square" rtlCol="0">
            <a:spAutoFit/>
          </a:bodyPr>
          <a:lstStyle/>
          <a:p>
            <a:r>
              <a:rPr lang="en-US" altLang="zh-CN" dirty="0" smtClean="0">
                <a:solidFill>
                  <a:srgbClr val="FF0000"/>
                </a:solidFill>
              </a:rPr>
              <a:t>2</a:t>
            </a:r>
            <a:r>
              <a:rPr lang="en-US" altLang="zh-CN" dirty="0">
                <a:solidFill>
                  <a:srgbClr val="FF0000"/>
                </a:solidFill>
              </a:rPr>
              <a:t>.</a:t>
            </a:r>
            <a:endParaRPr lang="zh-CN" altLang="en-US" dirty="0">
              <a:solidFill>
                <a:srgbClr val="FF0000"/>
              </a:solidFill>
            </a:endParaRPr>
          </a:p>
        </p:txBody>
      </p:sp>
      <p:sp>
        <p:nvSpPr>
          <p:cNvPr id="9" name="文本框 8"/>
          <p:cNvSpPr txBox="1"/>
          <p:nvPr/>
        </p:nvSpPr>
        <p:spPr>
          <a:xfrm>
            <a:off x="5868144" y="987574"/>
            <a:ext cx="2736304" cy="21698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1</a:t>
            </a:r>
            <a:r>
              <a:rPr kumimoji="0" lang="zh-CN" altLang="en-US" sz="1800" b="0" i="0" u="none" strike="noStrike" cap="none" spc="0" normalizeH="0" baseline="0" dirty="0" smtClean="0">
                <a:ln>
                  <a:noFill/>
                </a:ln>
                <a:solidFill>
                  <a:srgbClr val="000000"/>
                </a:solidFill>
                <a:effectLst/>
                <a:uFillTx/>
                <a:latin typeface="+mn-lt"/>
                <a:ea typeface="+mn-ea"/>
                <a:cs typeface="+mn-cs"/>
                <a:sym typeface="Helvetica"/>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SA</a:t>
            </a:r>
            <a:r>
              <a:rPr kumimoji="0" lang="zh-CN" altLang="en-US" sz="1800" b="0" i="0" u="none" strike="noStrike" cap="none" spc="0" normalizeH="0" baseline="0" dirty="0" smtClean="0">
                <a:ln>
                  <a:noFill/>
                </a:ln>
                <a:solidFill>
                  <a:srgbClr val="000000"/>
                </a:solidFill>
                <a:effectLst/>
                <a:uFillTx/>
                <a:latin typeface="+mn-lt"/>
                <a:ea typeface="+mn-ea"/>
                <a:cs typeface="+mn-cs"/>
                <a:sym typeface="Helvetica"/>
              </a:rPr>
              <a:t>进入首页，点击美易分；</a:t>
            </a:r>
            <a:endParaRPr kumimoji="0" lang="en-US" altLang="zh-CN" sz="1800" b="0" i="0" u="none" strike="noStrike" cap="none" spc="0" normalizeH="0" baseline="0" dirty="0" smtClean="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50000"/>
              </a:lnSpc>
              <a:spcBef>
                <a:spcPts val="0"/>
              </a:spcBef>
              <a:spcAft>
                <a:spcPts val="0"/>
              </a:spcAft>
              <a:buClrTx/>
              <a:buSzTx/>
              <a:buFontTx/>
              <a:buNone/>
            </a:pPr>
            <a:endParaRPr lang="en-US" altLang="zh-CN" dirty="0">
              <a:solidFill>
                <a:srgbClr val="000000"/>
              </a:solidFill>
              <a:sym typeface="Helvetica"/>
            </a:endParaRPr>
          </a:p>
          <a:p>
            <a:pPr marL="0" marR="0" indent="0" algn="l" defTabSz="914400" rtl="0" fontAlgn="auto" latinLnBrk="0" hangingPunct="0">
              <a:lnSpc>
                <a:spcPct val="15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2</a:t>
            </a:r>
            <a:r>
              <a:rPr kumimoji="0" lang="zh-CN" altLang="en-US" sz="1800" b="0" i="0" u="none" strike="noStrike" cap="none" spc="0" normalizeH="0" baseline="0" dirty="0" smtClean="0">
                <a:ln>
                  <a:noFill/>
                </a:ln>
                <a:solidFill>
                  <a:srgbClr val="000000"/>
                </a:solidFill>
                <a:effectLst/>
                <a:uFillTx/>
                <a:latin typeface="+mn-lt"/>
                <a:ea typeface="+mn-ea"/>
                <a:cs typeface="+mn-cs"/>
                <a:sym typeface="Helvetica"/>
              </a:rPr>
              <a:t>、点击“开始进件”跳转至下个页面。</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10"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034" y="952754"/>
            <a:ext cx="2096945" cy="3811115"/>
          </a:xfrm>
          <a:prstGeom prst="rect">
            <a:avLst/>
          </a:prstGeom>
        </p:spPr>
      </p:pic>
    </p:spTree>
    <p:extLst>
      <p:ext uri="{BB962C8B-B14F-4D97-AF65-F5344CB8AC3E}">
        <p14:creationId xmlns:p14="http://schemas.microsoft.com/office/powerpoint/2010/main" val="176661570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742"/>
            <a:ext cx="3708400" cy="431800"/>
          </a:xfrm>
        </p:spPr>
        <p:txBody>
          <a:bodyPr/>
          <a:lstStyle/>
          <a:p>
            <a:r>
              <a:rPr lang="zh-CN" altLang="en-US" dirty="0" smtClean="0"/>
              <a:t>销售端操作说明</a:t>
            </a:r>
            <a:r>
              <a:rPr lang="en-US" altLang="zh-CN" dirty="0" smtClean="0"/>
              <a:t>——</a:t>
            </a:r>
            <a:r>
              <a:rPr lang="zh-CN" altLang="en-US" dirty="0" smtClean="0"/>
              <a:t>扫码</a:t>
            </a:r>
            <a:endParaRPr lang="zh-CN" altLang="en-US" dirty="0"/>
          </a:p>
        </p:txBody>
      </p:sp>
      <p:sp>
        <p:nvSpPr>
          <p:cNvPr id="3" name="文本框 2"/>
          <p:cNvSpPr txBox="1"/>
          <p:nvPr/>
        </p:nvSpPr>
        <p:spPr>
          <a:xfrm>
            <a:off x="5364088" y="843558"/>
            <a:ext cx="3168352" cy="1156855"/>
          </a:xfrm>
          <a:prstGeom prst="rect">
            <a:avLst/>
          </a:prstGeom>
          <a:noFill/>
        </p:spPr>
        <p:txBody>
          <a:bodyPr wrap="square" rtlCol="0">
            <a:spAutoFit/>
          </a:bodyPr>
          <a:lstStyle/>
          <a:p>
            <a:pPr marL="171450" indent="-171450">
              <a:lnSpc>
                <a:spcPct val="150000"/>
              </a:lnSpc>
              <a:buFont typeface="Wingdings"/>
              <a:buChar char="u"/>
            </a:pPr>
            <a:r>
              <a:rPr lang="en-US" altLang="zh-CN" sz="1600" dirty="0" smtClean="0">
                <a:latin typeface="微软雅黑" panose="020B0503020204020204" pitchFamily="34" charset="-122"/>
                <a:ea typeface="微软雅黑" panose="020B0503020204020204" pitchFamily="34" charset="-122"/>
              </a:rPr>
              <a:t>SA</a:t>
            </a:r>
            <a:r>
              <a:rPr lang="zh-CN" altLang="en-US" sz="1600" dirty="0" smtClean="0">
                <a:latin typeface="微软雅黑" panose="020B0503020204020204" pitchFamily="34" charset="-122"/>
                <a:ea typeface="微软雅黑" panose="020B0503020204020204" pitchFamily="34" charset="-122"/>
              </a:rPr>
              <a:t>可选择扫码或者手动输入</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手动输入后需点击确定</a:t>
            </a:r>
            <a:endParaRPr lang="en-US" altLang="zh-CN" sz="16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776" y="843559"/>
            <a:ext cx="2226752" cy="403194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68" y="843558"/>
            <a:ext cx="2267119" cy="4032448"/>
          </a:xfrm>
          <a:prstGeom prst="rect">
            <a:avLst/>
          </a:prstGeom>
        </p:spPr>
      </p:pic>
      <p:sp>
        <p:nvSpPr>
          <p:cNvPr id="6"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6485830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商户信息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2">
                    <a:lumMod val="75000"/>
                  </a:schemeClr>
                </a:solidFill>
                <a:latin typeface="微软雅黑" panose="020B0503020204020204" pitchFamily="34" charset="-122"/>
                <a:ea typeface="微软雅黑" panose="020B0503020204020204" pitchFamily="34" charset="-122"/>
              </a:rPr>
              <a:t>商品信息</a:t>
            </a:r>
            <a:endParaRPr lang="zh-CN" altLang="en-US" sz="12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181141501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0"/>
            <a:ext cx="5148188" cy="699542"/>
          </a:xfrm>
        </p:spPr>
        <p:txBody>
          <a:bodyPr anchor="ctr">
            <a:normAutofit/>
          </a:bodyPr>
          <a:lstStyle/>
          <a:p>
            <a:r>
              <a:rPr lang="zh-CN" altLang="en-US" dirty="0" smtClean="0"/>
              <a:t>销售端操作说明</a:t>
            </a:r>
            <a:r>
              <a:rPr lang="en-US" altLang="zh-CN" dirty="0" smtClean="0"/>
              <a:t>——</a:t>
            </a:r>
            <a:r>
              <a:rPr lang="zh-CN" altLang="en-US" dirty="0" smtClean="0"/>
              <a:t>商户信息</a:t>
            </a:r>
            <a:r>
              <a:rPr lang="en-US" altLang="zh-CN" dirty="0" smtClean="0"/>
              <a:t>-</a:t>
            </a:r>
            <a:r>
              <a:rPr lang="zh-CN" altLang="en-US" dirty="0" smtClean="0"/>
              <a:t>国美</a:t>
            </a:r>
            <a:endParaRPr lang="zh-CN" altLang="en-US" dirty="0"/>
          </a:p>
        </p:txBody>
      </p:sp>
      <p:sp>
        <p:nvSpPr>
          <p:cNvPr id="3" name="文本框 2"/>
          <p:cNvSpPr txBox="1"/>
          <p:nvPr/>
        </p:nvSpPr>
        <p:spPr>
          <a:xfrm>
            <a:off x="5050500" y="843558"/>
            <a:ext cx="4248472" cy="1938992"/>
          </a:xfrm>
          <a:prstGeom prst="rect">
            <a:avLst/>
          </a:prstGeom>
          <a:noFill/>
        </p:spPr>
        <p:txBody>
          <a:bodyPr wrap="square" rtlCol="0">
            <a:spAutoFit/>
          </a:bodyPr>
          <a:lstStyle/>
          <a:p>
            <a:pPr marL="171450" indent="-171450">
              <a:lnSpc>
                <a:spcPct val="150000"/>
              </a:lnSpc>
              <a:buFont typeface="Wingdings"/>
              <a:buChar char="u"/>
            </a:pPr>
            <a:r>
              <a:rPr lang="zh-CN" altLang="en-US" sz="1600" dirty="0">
                <a:latin typeface="微软雅黑" panose="020B0503020204020204" pitchFamily="34" charset="-122"/>
                <a:ea typeface="微软雅黑" panose="020B0503020204020204" pitchFamily="34" charset="-122"/>
              </a:rPr>
              <a:t>扫</a:t>
            </a:r>
            <a:r>
              <a:rPr lang="zh-CN" altLang="en-US" sz="1600" dirty="0" smtClean="0">
                <a:latin typeface="微软雅黑" panose="020B0503020204020204" pitchFamily="34" charset="-122"/>
                <a:ea typeface="微软雅黑" panose="020B0503020204020204" pitchFamily="34" charset="-122"/>
              </a:rPr>
              <a:t>码成功后返显客户信息及申请码信息</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商户信息可完成商户及门店选择</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、点击选择国美商户</a:t>
            </a:r>
            <a:endParaRPr lang="en-US" altLang="zh-CN" sz="1600" dirty="0" smtClean="0">
              <a:latin typeface="微软雅黑" panose="020B0503020204020204" pitchFamily="34" charset="-122"/>
              <a:ea typeface="微软雅黑" panose="020B0503020204020204" pitchFamily="34" charset="-122"/>
            </a:endParaRPr>
          </a:p>
        </p:txBody>
      </p:sp>
      <p:sp>
        <p:nvSpPr>
          <p:cNvPr id="5"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994" y="843559"/>
            <a:ext cx="2182574" cy="3888431"/>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805291"/>
            <a:ext cx="2304256" cy="3926699"/>
          </a:xfrm>
          <a:prstGeom prst="rect">
            <a:avLst/>
          </a:prstGeom>
        </p:spPr>
      </p:pic>
    </p:spTree>
    <p:extLst>
      <p:ext uri="{BB962C8B-B14F-4D97-AF65-F5344CB8AC3E}">
        <p14:creationId xmlns:p14="http://schemas.microsoft.com/office/powerpoint/2010/main" val="44826151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商品信息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分期信息</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314805553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40"/>
          <p:cNvGrpSpPr/>
          <p:nvPr/>
        </p:nvGrpSpPr>
        <p:grpSpPr>
          <a:xfrm>
            <a:off x="1363247" y="2049484"/>
            <a:ext cx="6541550" cy="1262701"/>
            <a:chOff x="0" y="130227"/>
            <a:chExt cx="8722065" cy="1683600"/>
          </a:xfrm>
        </p:grpSpPr>
        <p:sp>
          <p:nvSpPr>
            <p:cNvPr id="337" name="Shape 337"/>
            <p:cNvSpPr/>
            <p:nvPr/>
          </p:nvSpPr>
          <p:spPr>
            <a:xfrm>
              <a:off x="0" y="206261"/>
              <a:ext cx="7912283" cy="1551058"/>
            </a:xfrm>
            <a:prstGeom prst="rect">
              <a:avLst/>
            </a:prstGeom>
            <a:solidFill>
              <a:srgbClr val="0F6FC6"/>
            </a:solidFill>
            <a:ln w="25400" cap="flat">
              <a:solidFill>
                <a:srgbClr val="0F6FC6"/>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338" name="Shape 338"/>
            <p:cNvSpPr/>
            <p:nvPr/>
          </p:nvSpPr>
          <p:spPr>
            <a:xfrm rot="5400000">
              <a:off x="7475373" y="567134"/>
              <a:ext cx="1683600" cy="809785"/>
            </a:xfrm>
            <a:prstGeom prst="triangle">
              <a:avLst/>
            </a:prstGeom>
            <a:solidFill>
              <a:srgbClr val="0F6FC6"/>
            </a:solidFill>
            <a:ln w="25400" cap="flat">
              <a:solidFill>
                <a:srgbClr val="0F6FC6"/>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339" name="Shape 339"/>
            <p:cNvSpPr/>
            <p:nvPr/>
          </p:nvSpPr>
          <p:spPr>
            <a:xfrm>
              <a:off x="4662379" y="537984"/>
              <a:ext cx="2858897" cy="861769"/>
            </a:xfrm>
            <a:prstGeom prst="rect">
              <a:avLst/>
            </a:prstGeom>
            <a:solidFill>
              <a:srgbClr val="0F6FC6"/>
            </a:solidFill>
            <a:ln w="9525" cap="flat">
              <a:solidFill>
                <a:srgbClr val="0F6FC6"/>
              </a:solidFill>
              <a:prstDash val="solid"/>
              <a:round/>
            </a:ln>
            <a:effectLst/>
          </p:spPr>
          <p:txBody>
            <a:bodyPr wrap="non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3600" dirty="0" smtClean="0"/>
                <a:t>产品介绍</a:t>
              </a:r>
              <a:endParaRPr sz="3600" dirty="0"/>
            </a:p>
          </p:txBody>
        </p:sp>
      </p:grpSp>
      <p:grpSp>
        <p:nvGrpSpPr>
          <p:cNvPr id="345" name="Group 345"/>
          <p:cNvGrpSpPr/>
          <p:nvPr/>
        </p:nvGrpSpPr>
        <p:grpSpPr>
          <a:xfrm>
            <a:off x="1561352" y="1373313"/>
            <a:ext cx="2619921" cy="2619921"/>
            <a:chOff x="-1" y="-1"/>
            <a:chExt cx="3493225" cy="3493225"/>
          </a:xfrm>
        </p:grpSpPr>
        <p:sp>
          <p:nvSpPr>
            <p:cNvPr id="341" name="Shape 341"/>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342" name="Shape 342"/>
            <p:cNvSpPr/>
            <p:nvPr/>
          </p:nvSpPr>
          <p:spPr>
            <a:xfrm>
              <a:off x="585897" y="582641"/>
              <a:ext cx="2321437" cy="2321437"/>
            </a:xfrm>
            <a:prstGeom prst="ellipse">
              <a:avLst/>
            </a:prstGeom>
            <a:solidFill>
              <a:srgbClr val="0F6FC6"/>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343" name="Shape 343"/>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344" name="Shape 344"/>
            <p:cNvSpPr/>
            <p:nvPr/>
          </p:nvSpPr>
          <p:spPr>
            <a:xfrm>
              <a:off x="792077" y="696922"/>
              <a:ext cx="1948389" cy="2092873"/>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a:t>01</a:t>
              </a:r>
              <a:endParaRPr dirty="0"/>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46514"/>
            <a:ext cx="9144000" cy="106988"/>
          </a:xfrm>
          <a:prstGeom prst="rect">
            <a:avLst/>
          </a:prstGeom>
        </p:spPr>
      </p:pic>
    </p:spTree>
    <p:extLst>
      <p:ext uri="{BB962C8B-B14F-4D97-AF65-F5344CB8AC3E}">
        <p14:creationId xmlns:p14="http://schemas.microsoft.com/office/powerpoint/2010/main" val="3738978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742"/>
            <a:ext cx="4428108" cy="431800"/>
          </a:xfrm>
        </p:spPr>
        <p:txBody>
          <a:bodyPr anchor="ctr">
            <a:normAutofit/>
          </a:bodyPr>
          <a:lstStyle/>
          <a:p>
            <a:r>
              <a:rPr lang="zh-CN" altLang="en-US" dirty="0" smtClean="0"/>
              <a:t>销售端操作说明</a:t>
            </a:r>
            <a:r>
              <a:rPr lang="en-US" altLang="zh-CN" dirty="0" smtClean="0"/>
              <a:t>——</a:t>
            </a:r>
            <a:r>
              <a:rPr lang="zh-CN" altLang="en-US" dirty="0" smtClean="0"/>
              <a:t>商品信息</a:t>
            </a:r>
            <a:r>
              <a:rPr lang="en-US" altLang="zh-CN" dirty="0" smtClean="0"/>
              <a:t>-</a:t>
            </a:r>
            <a:r>
              <a:rPr lang="zh-CN" altLang="en-US" dirty="0" smtClean="0"/>
              <a:t>国美</a:t>
            </a:r>
            <a:endParaRPr lang="zh-CN" altLang="en-US" dirty="0"/>
          </a:p>
        </p:txBody>
      </p:sp>
      <p:sp>
        <p:nvSpPr>
          <p:cNvPr id="3" name="文本框 2"/>
          <p:cNvSpPr txBox="1"/>
          <p:nvPr/>
        </p:nvSpPr>
        <p:spPr>
          <a:xfrm>
            <a:off x="4211960" y="915566"/>
            <a:ext cx="4536504" cy="2308324"/>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商品分期信息</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页面包含</a:t>
            </a:r>
            <a:r>
              <a:rPr lang="en-US" altLang="zh-CN" sz="1600" dirty="0" smtClean="0">
                <a:latin typeface="微软雅黑" panose="020B0503020204020204" pitchFamily="34" charset="-122"/>
                <a:ea typeface="微软雅黑" panose="020B0503020204020204" pitchFamily="34" charset="-122"/>
              </a:rPr>
              <a:t>SKU</a:t>
            </a:r>
            <a:r>
              <a:rPr lang="zh-CN" altLang="en-US" sz="1600" dirty="0" smtClean="0">
                <a:latin typeface="微软雅黑" panose="020B0503020204020204" pitchFamily="34" charset="-122"/>
                <a:ea typeface="微软雅黑" panose="020B0503020204020204" pitchFamily="34" charset="-122"/>
              </a:rPr>
              <a:t>添加、商品信息、商品总价、分期信息。</a:t>
            </a:r>
            <a:endParaRPr lang="en-US" altLang="zh-CN" sz="16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输入</a:t>
            </a:r>
            <a:r>
              <a:rPr lang="zh-CN" altLang="en-US" sz="1600" dirty="0" smtClean="0">
                <a:latin typeface="微软雅黑" panose="020B0503020204020204" pitchFamily="34" charset="-122"/>
                <a:ea typeface="微软雅黑" panose="020B0503020204020204" pitchFamily="34" charset="-122"/>
              </a:rPr>
              <a:t>ＳＫＵ添加</a:t>
            </a:r>
            <a:r>
              <a:rPr lang="zh-CN" altLang="en-US" sz="1600" dirty="0">
                <a:latin typeface="微软雅黑" panose="020B0503020204020204" pitchFamily="34" charset="-122"/>
                <a:ea typeface="微软雅黑" panose="020B0503020204020204" pitchFamily="34" charset="-122"/>
              </a:rPr>
              <a:t>商品（商品</a:t>
            </a:r>
            <a:r>
              <a:rPr lang="zh-CN" altLang="en-US" sz="1600" dirty="0" smtClean="0">
                <a:latin typeface="微软雅黑" panose="020B0503020204020204" pitchFamily="34" charset="-122"/>
                <a:ea typeface="微软雅黑" panose="020B0503020204020204" pitchFamily="34" charset="-122"/>
              </a:rPr>
              <a:t>编码</a:t>
            </a:r>
            <a:r>
              <a:rPr lang="zh-CN" altLang="en-US" sz="1600" dirty="0">
                <a:latin typeface="微软雅黑" panose="020B0503020204020204" pitchFamily="34" charset="-122"/>
                <a:ea typeface="微软雅黑" panose="020B0503020204020204" pitchFamily="34" charset="-122"/>
              </a:rPr>
              <a:t>须与门店销售人员确认</a:t>
            </a:r>
            <a:r>
              <a:rPr lang="zh-CN" altLang="en-US" sz="1600" dirty="0" smtClean="0">
                <a:latin typeface="微软雅黑" panose="020B0503020204020204" pitchFamily="34" charset="-122"/>
                <a:ea typeface="微软雅黑" panose="020B0503020204020204" pitchFamily="34" charset="-122"/>
              </a:rPr>
              <a:t>获取）</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600" dirty="0" smtClean="0">
                <a:latin typeface="微软雅黑" panose="020B0503020204020204" pitchFamily="34" charset="-122"/>
                <a:ea typeface="微软雅黑" panose="020B0503020204020204" pitchFamily="34" charset="-122"/>
              </a:rPr>
              <a:t>商品</a:t>
            </a:r>
            <a:r>
              <a:rPr lang="zh-CN" altLang="en-US" sz="1600" dirty="0">
                <a:latin typeface="微软雅黑" panose="020B0503020204020204" pitchFamily="34" charset="-122"/>
                <a:ea typeface="微软雅黑" panose="020B0503020204020204" pitchFamily="34" charset="-122"/>
              </a:rPr>
              <a:t>总价由</a:t>
            </a:r>
            <a:r>
              <a:rPr lang="en-US" altLang="zh-CN" sz="1600" dirty="0">
                <a:latin typeface="微软雅黑" panose="020B0503020204020204" pitchFamily="34" charset="-122"/>
                <a:ea typeface="微软雅黑" panose="020B0503020204020204" pitchFamily="34" charset="-122"/>
              </a:rPr>
              <a:t>SA</a:t>
            </a:r>
            <a:r>
              <a:rPr lang="zh-CN" altLang="en-US" sz="1600" dirty="0">
                <a:latin typeface="微软雅黑" panose="020B0503020204020204" pitchFamily="34" charset="-122"/>
                <a:ea typeface="微软雅黑" panose="020B0503020204020204" pitchFamily="34" charset="-122"/>
              </a:rPr>
              <a:t>手动</a:t>
            </a:r>
            <a:r>
              <a:rPr lang="zh-CN" altLang="en-US" sz="1600" dirty="0" smtClean="0">
                <a:latin typeface="微软雅黑" panose="020B0503020204020204" pitchFamily="34" charset="-122"/>
                <a:ea typeface="微软雅黑" panose="020B0503020204020204" pitchFamily="34" charset="-122"/>
              </a:rPr>
              <a:t>填写</a:t>
            </a:r>
            <a:endParaRPr lang="en-US" altLang="zh-CN" sz="16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600" dirty="0" smtClean="0">
                <a:latin typeface="微软雅黑" panose="020B0503020204020204" pitchFamily="34" charset="-122"/>
                <a:ea typeface="微软雅黑" panose="020B0503020204020204" pitchFamily="34" charset="-122"/>
              </a:rPr>
              <a:t>选择分期费率</a:t>
            </a:r>
            <a:endParaRPr lang="en-US" altLang="zh-CN" sz="1600" dirty="0" smtClean="0">
              <a:latin typeface="微软雅黑" panose="020B0503020204020204" pitchFamily="34" charset="-122"/>
              <a:ea typeface="微软雅黑" panose="020B0503020204020204" pitchFamily="34" charset="-122"/>
            </a:endParaRPr>
          </a:p>
        </p:txBody>
      </p:sp>
      <p:sp>
        <p:nvSpPr>
          <p:cNvPr id="11"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915566"/>
            <a:ext cx="2376263" cy="3888432"/>
          </a:xfrm>
          <a:prstGeom prst="rect">
            <a:avLst/>
          </a:prstGeom>
        </p:spPr>
      </p:pic>
    </p:spTree>
    <p:extLst>
      <p:ext uri="{BB962C8B-B14F-4D97-AF65-F5344CB8AC3E}">
        <p14:creationId xmlns:p14="http://schemas.microsoft.com/office/powerpoint/2010/main" val="222602938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信息复核</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251250779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742"/>
            <a:ext cx="5076180" cy="431800"/>
          </a:xfrm>
        </p:spPr>
        <p:txBody>
          <a:bodyPr anchor="ctr">
            <a:normAutofit/>
          </a:bodyPr>
          <a:lstStyle/>
          <a:p>
            <a:r>
              <a:rPr lang="zh-CN" altLang="en-US" dirty="0" smtClean="0"/>
              <a:t>销售端操作说明</a:t>
            </a:r>
            <a:r>
              <a:rPr lang="en-US" altLang="zh-CN" dirty="0" smtClean="0"/>
              <a:t>——</a:t>
            </a:r>
            <a:r>
              <a:rPr lang="zh-CN" altLang="en-US" dirty="0" smtClean="0"/>
              <a:t>信息复核、</a:t>
            </a:r>
            <a:endParaRPr lang="zh-CN" altLang="en-US" dirty="0"/>
          </a:p>
        </p:txBody>
      </p:sp>
      <p:sp>
        <p:nvSpPr>
          <p:cNvPr id="3" name="文本框 2"/>
          <p:cNvSpPr txBox="1"/>
          <p:nvPr/>
        </p:nvSpPr>
        <p:spPr>
          <a:xfrm>
            <a:off x="5004048" y="771550"/>
            <a:ext cx="3744416" cy="2677656"/>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复核客户信息，可点击返回修改</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提交进件，完成后跳转录入成功页面。</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p:txBody>
      </p:sp>
      <p:sp>
        <p:nvSpPr>
          <p:cNvPr id="10"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9" y="782583"/>
            <a:ext cx="2160240" cy="3877399"/>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3990" y="782583"/>
            <a:ext cx="2166690" cy="3877399"/>
          </a:xfrm>
          <a:prstGeom prst="rect">
            <a:avLst/>
          </a:prstGeom>
        </p:spPr>
      </p:pic>
    </p:spTree>
    <p:extLst>
      <p:ext uri="{BB962C8B-B14F-4D97-AF65-F5344CB8AC3E}">
        <p14:creationId xmlns:p14="http://schemas.microsoft.com/office/powerpoint/2010/main" val="3606345821"/>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拍照上传</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6233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extLst>
      <p:ext uri="{BB962C8B-B14F-4D97-AF65-F5344CB8AC3E}">
        <p14:creationId xmlns:p14="http://schemas.microsoft.com/office/powerpoint/2010/main" val="92238534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5900" y="267742"/>
            <a:ext cx="5076180" cy="431800"/>
          </a:xfrm>
        </p:spPr>
        <p:txBody>
          <a:bodyPr anchor="ctr">
            <a:normAutofit/>
          </a:bodyPr>
          <a:lstStyle/>
          <a:p>
            <a:r>
              <a:rPr lang="zh-CN" altLang="en-US" dirty="0" smtClean="0"/>
              <a:t>销售端操作说明</a:t>
            </a:r>
            <a:r>
              <a:rPr lang="en-US" altLang="zh-CN" dirty="0" smtClean="0"/>
              <a:t>——</a:t>
            </a:r>
            <a:r>
              <a:rPr lang="zh-CN" altLang="en-US" dirty="0" smtClean="0"/>
              <a:t>信息复核、拍照上传</a:t>
            </a:r>
            <a:endParaRPr lang="zh-CN" altLang="en-US" dirty="0"/>
          </a:p>
        </p:txBody>
      </p:sp>
      <p:sp>
        <p:nvSpPr>
          <p:cNvPr id="3" name="文本框 2"/>
          <p:cNvSpPr txBox="1"/>
          <p:nvPr/>
        </p:nvSpPr>
        <p:spPr>
          <a:xfrm>
            <a:off x="5004048" y="771550"/>
            <a:ext cx="3744416" cy="2677656"/>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拍照</a:t>
            </a:r>
            <a:r>
              <a:rPr lang="zh-CN" altLang="en-US" sz="1600" dirty="0">
                <a:latin typeface="微软雅黑" panose="020B0503020204020204" pitchFamily="34" charset="-122"/>
                <a:ea typeface="微软雅黑" panose="020B0503020204020204" pitchFamily="34" charset="-122"/>
              </a:rPr>
              <a:t>上</a:t>
            </a:r>
            <a:r>
              <a:rPr lang="zh-CN" altLang="en-US" sz="1600" dirty="0" smtClean="0">
                <a:latin typeface="微软雅黑" panose="020B0503020204020204" pitchFamily="34" charset="-122"/>
                <a:ea typeface="微软雅黑" panose="020B0503020204020204" pitchFamily="34" charset="-122"/>
              </a:rPr>
              <a:t>传，完成后弹出遮罩层，关闭遮罩层跳转至销售端首页</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p:txBody>
      </p:sp>
      <p:sp>
        <p:nvSpPr>
          <p:cNvPr id="10" name="文字方塊 7"/>
          <p:cNvSpPr txBox="1"/>
          <p:nvPr/>
        </p:nvSpPr>
        <p:spPr>
          <a:xfrm>
            <a:off x="8244408" y="4659982"/>
            <a:ext cx="646331" cy="276999"/>
          </a:xfrm>
          <a:prstGeom prst="rect">
            <a:avLst/>
          </a:prstGeom>
          <a:noFill/>
        </p:spPr>
        <p:txBody>
          <a:bodyPr wrap="none" rtlCol="0">
            <a:spAutoFit/>
          </a:bodyPr>
          <a:lstStyle/>
          <a:p>
            <a:r>
              <a:rPr lang="zh-CN" altLang="en-US" sz="1200" dirty="0" smtClean="0">
                <a:solidFill>
                  <a:schemeClr val="tx1">
                    <a:lumMod val="50000"/>
                    <a:lumOff val="50000"/>
                  </a:schemeClr>
                </a:solidFill>
                <a:latin typeface="黑体" panose="02010609060101010101" pitchFamily="49" charset="-122"/>
                <a:ea typeface="黑体" panose="02010609060101010101" pitchFamily="49" charset="-122"/>
              </a:rPr>
              <a:t>销售端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814370"/>
            <a:ext cx="2232248" cy="395140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4983" y="792210"/>
            <a:ext cx="2160241" cy="3951403"/>
          </a:xfrm>
          <a:prstGeom prst="rect">
            <a:avLst/>
          </a:prstGeom>
        </p:spPr>
      </p:pic>
    </p:spTree>
    <p:extLst>
      <p:ext uri="{BB962C8B-B14F-4D97-AF65-F5344CB8AC3E}">
        <p14:creationId xmlns:p14="http://schemas.microsoft.com/office/powerpoint/2010/main" val="1316959177"/>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7"/>
          <p:cNvGrpSpPr/>
          <p:nvPr/>
        </p:nvGrpSpPr>
        <p:grpSpPr>
          <a:xfrm>
            <a:off x="1337520" y="2049484"/>
            <a:ext cx="6978895" cy="1262701"/>
            <a:chOff x="-34301" y="130227"/>
            <a:chExt cx="8756366" cy="1683600"/>
          </a:xfrm>
          <a:solidFill>
            <a:srgbClr val="92D050"/>
          </a:solidFill>
        </p:grpSpPr>
        <p:sp>
          <p:nvSpPr>
            <p:cNvPr id="614" name="Shape 614"/>
            <p:cNvSpPr/>
            <p:nvPr/>
          </p:nvSpPr>
          <p:spPr>
            <a:xfrm>
              <a:off x="-34301" y="234376"/>
              <a:ext cx="7912284" cy="1551057"/>
            </a:xfrm>
            <a:prstGeom prst="rect">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5" name="Shape 615"/>
            <p:cNvSpPr/>
            <p:nvPr/>
          </p:nvSpPr>
          <p:spPr>
            <a:xfrm rot="5400000">
              <a:off x="7475373" y="567134"/>
              <a:ext cx="1683600" cy="809785"/>
            </a:xfrm>
            <a:prstGeom prst="triangle">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6" name="Shape 616"/>
            <p:cNvSpPr/>
            <p:nvPr/>
          </p:nvSpPr>
          <p:spPr>
            <a:xfrm>
              <a:off x="3511372" y="543327"/>
              <a:ext cx="4635751" cy="943842"/>
            </a:xfrm>
            <a:prstGeom prst="rect">
              <a:avLst/>
            </a:prstGeom>
            <a:grpFill/>
            <a:ln w="9525" cap="flat">
              <a:solidFill>
                <a:srgbClr val="92D050"/>
              </a:solidFill>
              <a:prstDash val="solid"/>
              <a:round/>
            </a:ln>
            <a:effectLst/>
          </p:spPr>
          <p:txBody>
            <a:bodyPr wrap="squar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hangingPunct="0"/>
              <a:r>
                <a:rPr lang="zh-CN" altLang="en-US" sz="4000" b="1" dirty="0">
                  <a:solidFill>
                    <a:schemeClr val="tx2">
                      <a:lumMod val="75000"/>
                    </a:schemeClr>
                  </a:solidFill>
                  <a:sym typeface="Helvetica"/>
                </a:rPr>
                <a:t>销管关联系统</a:t>
              </a:r>
              <a:endParaRPr lang="zh-CN" altLang="en-US" sz="4000" b="1" spc="0" dirty="0">
                <a:solidFill>
                  <a:schemeClr val="tx2">
                    <a:lumMod val="75000"/>
                  </a:schemeClr>
                </a:solidFill>
                <a:sym typeface="Helvetica"/>
              </a:endParaRPr>
            </a:p>
          </p:txBody>
        </p:sp>
      </p:grpSp>
      <p:grpSp>
        <p:nvGrpSpPr>
          <p:cNvPr id="3" name="Group 622"/>
          <p:cNvGrpSpPr/>
          <p:nvPr/>
        </p:nvGrpSpPr>
        <p:grpSpPr>
          <a:xfrm>
            <a:off x="1561352" y="1373313"/>
            <a:ext cx="2619920" cy="2619920"/>
            <a:chOff x="-1" y="-1"/>
            <a:chExt cx="3493225" cy="3493225"/>
          </a:xfrm>
        </p:grpSpPr>
        <p:sp>
          <p:nvSpPr>
            <p:cNvPr id="618" name="Shape 618"/>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9" name="Shape 619"/>
            <p:cNvSpPr/>
            <p:nvPr/>
          </p:nvSpPr>
          <p:spPr>
            <a:xfrm>
              <a:off x="585897" y="582641"/>
              <a:ext cx="2321437" cy="2321437"/>
            </a:xfrm>
            <a:prstGeom prst="ellipse">
              <a:avLst/>
            </a:prstGeom>
            <a:solidFill>
              <a:srgbClr val="92D050"/>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20" name="Shape 620"/>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621" name="Shape 621"/>
            <p:cNvSpPr/>
            <p:nvPr/>
          </p:nvSpPr>
          <p:spPr>
            <a:xfrm>
              <a:off x="792077" y="696923"/>
              <a:ext cx="1948390" cy="2092874"/>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a:t>0</a:t>
              </a:r>
              <a:r>
                <a:rPr lang="en-US" sz="9600" dirty="0"/>
                <a:t>3</a:t>
              </a:r>
              <a:endParaRPr sz="9600" dirty="0"/>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Tree>
    <p:extLst>
      <p:ext uri="{BB962C8B-B14F-4D97-AF65-F5344CB8AC3E}">
        <p14:creationId xmlns:p14="http://schemas.microsoft.com/office/powerpoint/2010/main" val="389617430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销</a:t>
            </a:r>
            <a:r>
              <a:rPr lang="zh-CN" altLang="en-US" dirty="0" smtClean="0"/>
              <a:t>管关联系统</a:t>
            </a:r>
            <a:endParaRPr lang="zh-CN" altLang="en-US" dirty="0"/>
          </a:p>
        </p:txBody>
      </p:sp>
      <p:pic>
        <p:nvPicPr>
          <p:cNvPr id="4" name="图片 3"/>
          <p:cNvPicPr>
            <a:picLocks noChangeAspect="1"/>
          </p:cNvPicPr>
          <p:nvPr/>
        </p:nvPicPr>
        <p:blipFill>
          <a:blip r:embed="rId2"/>
          <a:stretch>
            <a:fillRect/>
          </a:stretch>
        </p:blipFill>
        <p:spPr>
          <a:xfrm>
            <a:off x="1019175" y="915566"/>
            <a:ext cx="5810250" cy="3429000"/>
          </a:xfrm>
          <a:prstGeom prst="rect">
            <a:avLst/>
          </a:prstGeom>
        </p:spPr>
      </p:pic>
    </p:spTree>
    <p:extLst>
      <p:ext uri="{BB962C8B-B14F-4D97-AF65-F5344CB8AC3E}">
        <p14:creationId xmlns:p14="http://schemas.microsoft.com/office/powerpoint/2010/main" val="218060516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7"/>
          <p:cNvGrpSpPr/>
          <p:nvPr/>
        </p:nvGrpSpPr>
        <p:grpSpPr>
          <a:xfrm>
            <a:off x="1337520" y="2049484"/>
            <a:ext cx="6978895" cy="1262701"/>
            <a:chOff x="-34301" y="130227"/>
            <a:chExt cx="8756366" cy="1683600"/>
          </a:xfrm>
          <a:solidFill>
            <a:srgbClr val="92D050"/>
          </a:solidFill>
        </p:grpSpPr>
        <p:sp>
          <p:nvSpPr>
            <p:cNvPr id="614" name="Shape 614"/>
            <p:cNvSpPr/>
            <p:nvPr/>
          </p:nvSpPr>
          <p:spPr>
            <a:xfrm>
              <a:off x="-34301" y="234376"/>
              <a:ext cx="7912284" cy="1551057"/>
            </a:xfrm>
            <a:prstGeom prst="rect">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5" name="Shape 615"/>
            <p:cNvSpPr/>
            <p:nvPr/>
          </p:nvSpPr>
          <p:spPr>
            <a:xfrm rot="5400000">
              <a:off x="7475373" y="567134"/>
              <a:ext cx="1683600" cy="809785"/>
            </a:xfrm>
            <a:prstGeom prst="triangle">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6" name="Shape 616"/>
            <p:cNvSpPr/>
            <p:nvPr/>
          </p:nvSpPr>
          <p:spPr>
            <a:xfrm>
              <a:off x="3511373" y="543328"/>
              <a:ext cx="3692548" cy="943842"/>
            </a:xfrm>
            <a:prstGeom prst="rect">
              <a:avLst/>
            </a:prstGeom>
            <a:grpFill/>
            <a:ln w="9525" cap="flat">
              <a:solidFill>
                <a:srgbClr val="92D050"/>
              </a:solidFill>
              <a:prstDash val="solid"/>
              <a:round/>
            </a:ln>
            <a:effectLst/>
          </p:spPr>
          <p:txBody>
            <a:bodyPr wrap="squar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hangingPunct="0"/>
              <a:r>
                <a:rPr lang="zh-CN" altLang="en-US" sz="4000" b="1" dirty="0" smtClean="0">
                  <a:solidFill>
                    <a:schemeClr val="tx2">
                      <a:lumMod val="75000"/>
                    </a:schemeClr>
                  </a:solidFill>
                  <a:sym typeface="Helvetica"/>
                </a:rPr>
                <a:t>用</a:t>
              </a:r>
              <a:r>
                <a:rPr lang="zh-CN" altLang="en-US" sz="4000" b="1" dirty="0">
                  <a:solidFill>
                    <a:schemeClr val="tx2">
                      <a:lumMod val="75000"/>
                    </a:schemeClr>
                  </a:solidFill>
                  <a:sym typeface="Helvetica"/>
                </a:rPr>
                <a:t>到的技术</a:t>
              </a:r>
              <a:endParaRPr lang="zh-CN" altLang="en-US" sz="4000" b="1" spc="0" dirty="0">
                <a:solidFill>
                  <a:schemeClr val="tx2">
                    <a:lumMod val="75000"/>
                  </a:schemeClr>
                </a:solidFill>
                <a:sym typeface="Helvetica"/>
              </a:endParaRPr>
            </a:p>
          </p:txBody>
        </p:sp>
      </p:grpSp>
      <p:grpSp>
        <p:nvGrpSpPr>
          <p:cNvPr id="3" name="Group 622"/>
          <p:cNvGrpSpPr/>
          <p:nvPr/>
        </p:nvGrpSpPr>
        <p:grpSpPr>
          <a:xfrm>
            <a:off x="1561352" y="1373313"/>
            <a:ext cx="2619920" cy="2619920"/>
            <a:chOff x="-1" y="-1"/>
            <a:chExt cx="3493225" cy="3493225"/>
          </a:xfrm>
        </p:grpSpPr>
        <p:sp>
          <p:nvSpPr>
            <p:cNvPr id="618" name="Shape 618"/>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9" name="Shape 619"/>
            <p:cNvSpPr/>
            <p:nvPr/>
          </p:nvSpPr>
          <p:spPr>
            <a:xfrm>
              <a:off x="585897" y="582641"/>
              <a:ext cx="2321437" cy="2321437"/>
            </a:xfrm>
            <a:prstGeom prst="ellipse">
              <a:avLst/>
            </a:prstGeom>
            <a:solidFill>
              <a:srgbClr val="92D050"/>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20" name="Shape 620"/>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621" name="Shape 621"/>
            <p:cNvSpPr/>
            <p:nvPr/>
          </p:nvSpPr>
          <p:spPr>
            <a:xfrm>
              <a:off x="792077" y="696923"/>
              <a:ext cx="1948390" cy="2092874"/>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smtClean="0"/>
                <a:t>0</a:t>
              </a:r>
              <a:r>
                <a:rPr lang="en-US" sz="9600" dirty="0"/>
                <a:t>4</a:t>
              </a:r>
              <a:endParaRPr sz="9600" dirty="0"/>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Tree>
    <p:extLst>
      <p:ext uri="{BB962C8B-B14F-4D97-AF65-F5344CB8AC3E}">
        <p14:creationId xmlns:p14="http://schemas.microsoft.com/office/powerpoint/2010/main" val="8674843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用</a:t>
            </a:r>
            <a:r>
              <a:rPr lang="zh-CN" altLang="en-US" dirty="0" smtClean="0"/>
              <a:t>到的技术说明</a:t>
            </a:r>
            <a:endParaRPr lang="zh-CN" altLang="en-US" dirty="0"/>
          </a:p>
        </p:txBody>
      </p:sp>
      <p:pic>
        <p:nvPicPr>
          <p:cNvPr id="5" name="图片 4"/>
          <p:cNvPicPr>
            <a:picLocks noChangeAspect="1"/>
          </p:cNvPicPr>
          <p:nvPr/>
        </p:nvPicPr>
        <p:blipFill>
          <a:blip r:embed="rId2"/>
          <a:stretch>
            <a:fillRect/>
          </a:stretch>
        </p:blipFill>
        <p:spPr>
          <a:xfrm>
            <a:off x="1259632" y="1419622"/>
            <a:ext cx="6949890" cy="2952328"/>
          </a:xfrm>
          <a:prstGeom prst="rect">
            <a:avLst/>
          </a:prstGeom>
        </p:spPr>
      </p:pic>
    </p:spTree>
    <p:extLst>
      <p:ext uri="{BB962C8B-B14F-4D97-AF65-F5344CB8AC3E}">
        <p14:creationId xmlns:p14="http://schemas.microsoft.com/office/powerpoint/2010/main" val="91348240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7"/>
          <p:cNvGrpSpPr/>
          <p:nvPr/>
        </p:nvGrpSpPr>
        <p:grpSpPr>
          <a:xfrm>
            <a:off x="1337520" y="2049484"/>
            <a:ext cx="6978895" cy="1262700"/>
            <a:chOff x="-34301" y="130227"/>
            <a:chExt cx="8756366" cy="1683600"/>
          </a:xfrm>
          <a:solidFill>
            <a:srgbClr val="92D050"/>
          </a:solidFill>
        </p:grpSpPr>
        <p:sp>
          <p:nvSpPr>
            <p:cNvPr id="614" name="Shape 614"/>
            <p:cNvSpPr/>
            <p:nvPr/>
          </p:nvSpPr>
          <p:spPr>
            <a:xfrm>
              <a:off x="-34301" y="234376"/>
              <a:ext cx="7912284" cy="1551057"/>
            </a:xfrm>
            <a:prstGeom prst="rect">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5" name="Shape 615"/>
            <p:cNvSpPr/>
            <p:nvPr/>
          </p:nvSpPr>
          <p:spPr>
            <a:xfrm rot="5400000">
              <a:off x="7475373" y="567134"/>
              <a:ext cx="1683600" cy="809785"/>
            </a:xfrm>
            <a:prstGeom prst="triangle">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6" name="Shape 616"/>
            <p:cNvSpPr/>
            <p:nvPr/>
          </p:nvSpPr>
          <p:spPr>
            <a:xfrm>
              <a:off x="3511373" y="543328"/>
              <a:ext cx="4366610" cy="697621"/>
            </a:xfrm>
            <a:prstGeom prst="rect">
              <a:avLst/>
            </a:prstGeom>
            <a:grpFill/>
            <a:ln w="9525" cap="flat">
              <a:solidFill>
                <a:srgbClr val="92D050"/>
              </a:solidFill>
              <a:prstDash val="solid"/>
              <a:round/>
            </a:ln>
            <a:effectLst/>
          </p:spPr>
          <p:txBody>
            <a:bodyPr wrap="squar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hangingPunct="0"/>
              <a:r>
                <a:rPr lang="zh-CN" altLang="en-US" sz="2800" b="1" dirty="0" smtClean="0">
                  <a:solidFill>
                    <a:schemeClr val="tx2">
                      <a:lumMod val="75000"/>
                    </a:schemeClr>
                  </a:solidFill>
                  <a:sym typeface="Helvetica"/>
                </a:rPr>
                <a:t>解决的代表性问题</a:t>
              </a:r>
              <a:endParaRPr lang="zh-CN" altLang="en-US" sz="2800" b="1" spc="0" dirty="0">
                <a:solidFill>
                  <a:schemeClr val="tx2">
                    <a:lumMod val="75000"/>
                  </a:schemeClr>
                </a:solidFill>
                <a:sym typeface="Helvetica"/>
              </a:endParaRPr>
            </a:p>
          </p:txBody>
        </p:sp>
      </p:grpSp>
      <p:grpSp>
        <p:nvGrpSpPr>
          <p:cNvPr id="3" name="Group 622"/>
          <p:cNvGrpSpPr/>
          <p:nvPr/>
        </p:nvGrpSpPr>
        <p:grpSpPr>
          <a:xfrm>
            <a:off x="1561352" y="1373313"/>
            <a:ext cx="2619920" cy="2619920"/>
            <a:chOff x="-1" y="-1"/>
            <a:chExt cx="3493225" cy="3493225"/>
          </a:xfrm>
        </p:grpSpPr>
        <p:sp>
          <p:nvSpPr>
            <p:cNvPr id="618" name="Shape 618"/>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9" name="Shape 619"/>
            <p:cNvSpPr/>
            <p:nvPr/>
          </p:nvSpPr>
          <p:spPr>
            <a:xfrm>
              <a:off x="585897" y="582641"/>
              <a:ext cx="2321437" cy="2321437"/>
            </a:xfrm>
            <a:prstGeom prst="ellipse">
              <a:avLst/>
            </a:prstGeom>
            <a:solidFill>
              <a:srgbClr val="92D050"/>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20" name="Shape 620"/>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621" name="Shape 621"/>
            <p:cNvSpPr/>
            <p:nvPr/>
          </p:nvSpPr>
          <p:spPr>
            <a:xfrm>
              <a:off x="792077" y="696923"/>
              <a:ext cx="1948390" cy="2092874"/>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smtClean="0"/>
                <a:t>0</a:t>
              </a:r>
              <a:r>
                <a:rPr lang="en-US" sz="9600" dirty="0"/>
                <a:t>5</a:t>
              </a:r>
              <a:endParaRPr sz="9600" dirty="0"/>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Tree>
    <p:extLst>
      <p:ext uri="{BB962C8B-B14F-4D97-AF65-F5344CB8AC3E}">
        <p14:creationId xmlns:p14="http://schemas.microsoft.com/office/powerpoint/2010/main" val="235385888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a:xfrm>
            <a:off x="215900" y="267742"/>
            <a:ext cx="3708400" cy="431800"/>
          </a:xfrm>
        </p:spPr>
        <p:txBody>
          <a:bodyPr/>
          <a:lstStyle/>
          <a:p>
            <a:r>
              <a:rPr lang="zh-CN" altLang="en-US" dirty="0" smtClean="0"/>
              <a:t>产品介绍</a:t>
            </a:r>
            <a:r>
              <a:rPr lang="en-US" altLang="zh-CN" dirty="0" smtClean="0"/>
              <a:t>——</a:t>
            </a:r>
            <a:r>
              <a:rPr lang="zh-CN" altLang="en-US" dirty="0" smtClean="0"/>
              <a:t>产品形态</a:t>
            </a:r>
            <a:endParaRPr lang="zh-CN" altLang="en-US" dirty="0"/>
          </a:p>
        </p:txBody>
      </p:sp>
      <p:graphicFrame>
        <p:nvGraphicFramePr>
          <p:cNvPr id="11" name="表格 10"/>
          <p:cNvGraphicFramePr>
            <a:graphicFrameLocks noGrp="1"/>
          </p:cNvGraphicFramePr>
          <p:nvPr>
            <p:extLst/>
          </p:nvPr>
        </p:nvGraphicFramePr>
        <p:xfrm>
          <a:off x="1123238" y="1491630"/>
          <a:ext cx="7049161" cy="2880318"/>
        </p:xfrm>
        <a:graphic>
          <a:graphicData uri="http://schemas.openxmlformats.org/drawingml/2006/table">
            <a:tbl>
              <a:tblPr firstRow="1" bandRow="1">
                <a:tableStyleId>{7DF18680-E054-41AD-8BC1-D1AEF772440D}</a:tableStyleId>
              </a:tblPr>
              <a:tblGrid>
                <a:gridCol w="1767492">
                  <a:extLst>
                    <a:ext uri="{9D8B030D-6E8A-4147-A177-3AD203B41FA5}">
                      <a16:colId xmlns:a16="http://schemas.microsoft.com/office/drawing/2014/main" val="602291190"/>
                    </a:ext>
                  </a:extLst>
                </a:gridCol>
                <a:gridCol w="5281669">
                  <a:extLst>
                    <a:ext uri="{9D8B030D-6E8A-4147-A177-3AD203B41FA5}">
                      <a16:colId xmlns:a16="http://schemas.microsoft.com/office/drawing/2014/main" val="135055401"/>
                    </a:ext>
                  </a:extLst>
                </a:gridCol>
              </a:tblGrid>
              <a:tr h="411474">
                <a:tc>
                  <a:txBody>
                    <a:bodyPr/>
                    <a:lstStyle/>
                    <a:p>
                      <a:pPr algn="ctr"/>
                      <a:r>
                        <a:rPr lang="zh-CN" altLang="en-US" sz="1600" dirty="0" smtClean="0"/>
                        <a:t>科目</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t>介绍</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1993077"/>
                  </a:ext>
                </a:extLst>
              </a:tr>
              <a:tr h="411474">
                <a:tc>
                  <a:txBody>
                    <a:bodyPr/>
                    <a:lstStyle/>
                    <a:p>
                      <a:pPr algn="ctr"/>
                      <a:r>
                        <a:rPr lang="zh-CN" altLang="en-US" sz="1200" dirty="0" smtClean="0"/>
                        <a:t>场景</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t>国美线下门店场景、外部合作商户门店场景</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804832642"/>
                  </a:ext>
                </a:extLst>
              </a:tr>
              <a:tr h="411474">
                <a:tc>
                  <a:txBody>
                    <a:bodyPr/>
                    <a:lstStyle/>
                    <a:p>
                      <a:pPr algn="ctr"/>
                      <a:r>
                        <a:rPr lang="zh-CN" altLang="en-US" sz="1200" dirty="0" smtClean="0"/>
                        <a:t>客群</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smtClean="0"/>
                        <a:t>18-55</a:t>
                      </a:r>
                      <a:r>
                        <a:rPr lang="zh-CN" altLang="en-US" sz="1200" dirty="0" smtClean="0"/>
                        <a:t>周岁中国大陆公民</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76339140"/>
                  </a:ext>
                </a:extLst>
              </a:tr>
              <a:tr h="411474">
                <a:tc>
                  <a:txBody>
                    <a:bodyPr/>
                    <a:lstStyle/>
                    <a:p>
                      <a:pPr algn="ctr"/>
                      <a:r>
                        <a:rPr lang="zh-CN" altLang="en-US" sz="1200" dirty="0" smtClean="0"/>
                        <a:t>贷款模式</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t>单笔贷款模式，无循环额度</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55884520"/>
                  </a:ext>
                </a:extLst>
              </a:tr>
              <a:tr h="411474">
                <a:tc>
                  <a:txBody>
                    <a:bodyPr/>
                    <a:lstStyle/>
                    <a:p>
                      <a:pPr algn="ctr"/>
                      <a:r>
                        <a:rPr lang="zh-CN" altLang="en-US" sz="1200" dirty="0" smtClean="0"/>
                        <a:t>商品</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t>覆盖国美全品类商品及合作商户商品</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05675029"/>
                  </a:ext>
                </a:extLst>
              </a:tr>
              <a:tr h="411474">
                <a:tc>
                  <a:txBody>
                    <a:bodyPr/>
                    <a:lstStyle/>
                    <a:p>
                      <a:pPr algn="ctr"/>
                      <a:r>
                        <a:rPr lang="zh-CN" altLang="en-US" sz="1200" dirty="0" smtClean="0"/>
                        <a:t>申请方式</a:t>
                      </a:r>
                      <a:endParaRPr lang="en-US" altLang="zh-CN" sz="12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t>仅限</a:t>
                      </a:r>
                      <a:r>
                        <a:rPr lang="en-US" altLang="zh-CN" sz="1200" dirty="0" smtClean="0"/>
                        <a:t>APP</a:t>
                      </a:r>
                      <a:r>
                        <a:rPr lang="zh-CN" altLang="en-US" sz="1200" dirty="0" smtClean="0"/>
                        <a:t>、不支持微信</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83538770"/>
                  </a:ext>
                </a:extLst>
              </a:tr>
              <a:tr h="411474">
                <a:tc>
                  <a:txBody>
                    <a:bodyPr/>
                    <a:lstStyle/>
                    <a:p>
                      <a:pPr algn="ctr"/>
                      <a:r>
                        <a:rPr lang="zh-CN" altLang="en-US" sz="1200" dirty="0" smtClean="0"/>
                        <a:t>申请权限</a:t>
                      </a:r>
                      <a:endParaRPr lang="en-US" altLang="zh-CN" sz="12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t>客户端申请、销售端配合完成</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83276043"/>
                  </a:ext>
                </a:extLst>
              </a:tr>
            </a:tbl>
          </a:graphicData>
        </a:graphic>
      </p:graphicFrame>
    </p:spTree>
    <p:extLst>
      <p:ext uri="{BB962C8B-B14F-4D97-AF65-F5344CB8AC3E}">
        <p14:creationId xmlns:p14="http://schemas.microsoft.com/office/powerpoint/2010/main" val="235291520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解决的代表性问题</a:t>
            </a:r>
            <a:endParaRPr lang="zh-CN" altLang="en-US" dirty="0"/>
          </a:p>
        </p:txBody>
      </p:sp>
      <p:sp>
        <p:nvSpPr>
          <p:cNvPr id="3" name="矩形 2"/>
          <p:cNvSpPr/>
          <p:nvPr/>
        </p:nvSpPr>
        <p:spPr>
          <a:xfrm>
            <a:off x="1043608" y="1131590"/>
            <a:ext cx="6984776" cy="2031325"/>
          </a:xfrm>
          <a:prstGeom prst="rect">
            <a:avLst/>
          </a:prstGeom>
        </p:spPr>
        <p:txBody>
          <a:bodyPr wrap="square">
            <a:spAutoFit/>
          </a:bodyPr>
          <a:lstStyle/>
          <a:p>
            <a:r>
              <a:rPr lang="zh-CN" altLang="en-US" dirty="0"/>
              <a:t>一</a:t>
            </a:r>
            <a:r>
              <a:rPr lang="en-US" altLang="zh-CN" dirty="0" smtClean="0"/>
              <a:t>.</a:t>
            </a:r>
            <a:r>
              <a:rPr lang="zh-CN" altLang="en-US" dirty="0"/>
              <a:t>预约</a:t>
            </a:r>
            <a:r>
              <a:rPr lang="zh-CN" altLang="en-US" dirty="0" smtClean="0"/>
              <a:t>功能</a:t>
            </a:r>
            <a:endParaRPr lang="en-US" altLang="zh-CN" dirty="0"/>
          </a:p>
          <a:p>
            <a:r>
              <a:rPr lang="en-US" altLang="zh-CN" dirty="0"/>
              <a:t>1</a:t>
            </a:r>
            <a:r>
              <a:rPr lang="zh-CN" altLang="en-US" dirty="0"/>
              <a:t>）通过</a:t>
            </a:r>
            <a:r>
              <a:rPr lang="en-US" altLang="zh-CN" dirty="0" err="1"/>
              <a:t>setnx</a:t>
            </a:r>
            <a:r>
              <a:rPr lang="en-US" altLang="zh-CN" dirty="0"/>
              <a:t>(</a:t>
            </a:r>
            <a:r>
              <a:rPr lang="zh-CN" altLang="en-US" dirty="0"/>
              <a:t>在指定的 </a:t>
            </a:r>
            <a:r>
              <a:rPr lang="en-US" altLang="zh-CN" dirty="0"/>
              <a:t>key </a:t>
            </a:r>
            <a:r>
              <a:rPr lang="zh-CN" altLang="en-US" dirty="0"/>
              <a:t>不存在时，为 </a:t>
            </a:r>
            <a:r>
              <a:rPr lang="en-US" altLang="zh-CN" dirty="0"/>
              <a:t>key </a:t>
            </a:r>
            <a:r>
              <a:rPr lang="zh-CN" altLang="en-US" dirty="0"/>
              <a:t>设置指定的值</a:t>
            </a:r>
            <a:r>
              <a:rPr lang="en-US" altLang="zh-CN" dirty="0"/>
              <a:t>)</a:t>
            </a:r>
            <a:r>
              <a:rPr lang="zh-CN" altLang="en-US" dirty="0"/>
              <a:t>命令，判断</a:t>
            </a:r>
            <a:r>
              <a:rPr lang="en-US" altLang="zh-CN" dirty="0"/>
              <a:t>key</a:t>
            </a:r>
            <a:r>
              <a:rPr lang="zh-CN" altLang="en-US" dirty="0"/>
              <a:t>是否是第一次。</a:t>
            </a:r>
          </a:p>
          <a:p>
            <a:r>
              <a:rPr lang="en-US" altLang="zh-CN" dirty="0"/>
              <a:t>2</a:t>
            </a:r>
            <a:r>
              <a:rPr lang="zh-CN" altLang="en-US" dirty="0"/>
              <a:t>）</a:t>
            </a:r>
            <a:r>
              <a:rPr lang="en-US" altLang="zh-CN" dirty="0" err="1"/>
              <a:t>expireAt</a:t>
            </a:r>
            <a:r>
              <a:rPr lang="zh-CN" altLang="en-US" dirty="0"/>
              <a:t>命令，设定</a:t>
            </a:r>
            <a:r>
              <a:rPr lang="en-US" altLang="zh-CN" dirty="0"/>
              <a:t>key</a:t>
            </a:r>
            <a:r>
              <a:rPr lang="zh-CN" altLang="en-US" dirty="0"/>
              <a:t>的有效期。</a:t>
            </a:r>
          </a:p>
          <a:p>
            <a:r>
              <a:rPr lang="en-US" altLang="zh-CN" dirty="0"/>
              <a:t>3</a:t>
            </a:r>
            <a:r>
              <a:rPr lang="zh-CN" altLang="en-US" dirty="0"/>
              <a:t>）</a:t>
            </a:r>
            <a:r>
              <a:rPr lang="en-US" altLang="zh-CN" dirty="0" err="1"/>
              <a:t>incr</a:t>
            </a:r>
            <a:r>
              <a:rPr lang="zh-CN" altLang="en-US" dirty="0"/>
              <a:t>命令，基于原子性的自增，实现计数器功能。</a:t>
            </a:r>
          </a:p>
          <a:p>
            <a:r>
              <a:rPr lang="en-US" altLang="zh-CN" dirty="0"/>
              <a:t>4</a:t>
            </a:r>
            <a:r>
              <a:rPr lang="zh-CN" altLang="en-US" dirty="0"/>
              <a:t>）</a:t>
            </a:r>
            <a:r>
              <a:rPr lang="en-US" altLang="zh-CN" dirty="0" err="1"/>
              <a:t>decr</a:t>
            </a:r>
            <a:r>
              <a:rPr lang="zh-CN" altLang="en-US" dirty="0"/>
              <a:t>命令，基于原子性的递减，实现计数器功能。</a:t>
            </a:r>
            <a:endParaRPr lang="en-US" altLang="zh-CN" dirty="0" smtClean="0"/>
          </a:p>
          <a:p>
            <a:r>
              <a:rPr lang="zh-CN" altLang="en-US" smtClean="0"/>
              <a:t> </a:t>
            </a:r>
            <a:endParaRPr lang="zh-CN" altLang="en-US" dirty="0"/>
          </a:p>
        </p:txBody>
      </p:sp>
    </p:spTree>
    <p:extLst>
      <p:ext uri="{BB962C8B-B14F-4D97-AF65-F5344CB8AC3E}">
        <p14:creationId xmlns:p14="http://schemas.microsoft.com/office/powerpoint/2010/main" val="418402188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解决的代表性问题</a:t>
            </a:r>
          </a:p>
          <a:p>
            <a:endParaRPr lang="zh-CN" altLang="en-US" dirty="0"/>
          </a:p>
        </p:txBody>
      </p:sp>
      <p:sp>
        <p:nvSpPr>
          <p:cNvPr id="5" name="文本框 4"/>
          <p:cNvSpPr txBox="1"/>
          <p:nvPr/>
        </p:nvSpPr>
        <p:spPr>
          <a:xfrm>
            <a:off x="971600" y="1491630"/>
            <a:ext cx="7776864" cy="25853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hangingPunct="0"/>
            <a:r>
              <a:rPr lang="zh-CN" altLang="en-US" dirty="0" smtClean="0"/>
              <a:t>二</a:t>
            </a:r>
            <a:r>
              <a:rPr lang="en-US" altLang="zh-CN" dirty="0" smtClean="0"/>
              <a:t>.  </a:t>
            </a:r>
            <a:r>
              <a:rPr lang="zh-CN" altLang="en-US" dirty="0" smtClean="0"/>
              <a:t>在</a:t>
            </a:r>
            <a:r>
              <a:rPr lang="zh-CN" altLang="en-US" dirty="0"/>
              <a:t>销管</a:t>
            </a:r>
            <a:r>
              <a:rPr lang="zh-CN" altLang="en-US" dirty="0" smtClean="0"/>
              <a:t>后台增加查看业务员有源对比图、登录扫</a:t>
            </a:r>
            <a:r>
              <a:rPr lang="zh-CN" altLang="en-US" dirty="0"/>
              <a:t>脸</a:t>
            </a:r>
            <a:r>
              <a:rPr lang="zh-CN" altLang="en-US" dirty="0" smtClean="0"/>
              <a:t>图、身份证头像图。</a:t>
            </a:r>
            <a:endParaRPr lang="en-US" altLang="zh-CN" dirty="0" smtClean="0"/>
          </a:p>
          <a:p>
            <a:pPr hangingPunct="0"/>
            <a:r>
              <a:rPr kumimoji="0" lang="en-US" altLang="zh-CN" sz="18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      </a:t>
            </a:r>
            <a:r>
              <a:rPr lang="zh-CN" altLang="en-US" dirty="0" smtClean="0">
                <a:solidFill>
                  <a:srgbClr val="000000"/>
                </a:solidFill>
                <a:sym typeface="Helvetica"/>
              </a:rPr>
              <a:t>在增加这个新功能之前，业务员会有登录扫脸不通过的情况，不通过原因。</a:t>
            </a:r>
            <a:endParaRPr lang="en-US" altLang="zh-CN" dirty="0" smtClean="0">
              <a:solidFill>
                <a:srgbClr val="000000"/>
              </a:solidFill>
              <a:sym typeface="Helvetica"/>
            </a:endParaRPr>
          </a:p>
          <a:p>
            <a:pPr hangingPunct="0"/>
            <a:r>
              <a:rPr lang="en-US" altLang="zh-CN" dirty="0">
                <a:solidFill>
                  <a:srgbClr val="000000"/>
                </a:solidFill>
                <a:sym typeface="Helvetica"/>
              </a:rPr>
              <a:t> </a:t>
            </a:r>
            <a:r>
              <a:rPr lang="en-US" altLang="zh-CN" dirty="0" smtClean="0">
                <a:solidFill>
                  <a:srgbClr val="000000"/>
                </a:solidFill>
                <a:sym typeface="Helvetica"/>
              </a:rPr>
              <a:t>  1. </a:t>
            </a:r>
            <a:r>
              <a:rPr lang="zh-CN" altLang="en-US" dirty="0" smtClean="0">
                <a:solidFill>
                  <a:srgbClr val="000000"/>
                </a:solidFill>
                <a:sym typeface="Helvetica"/>
              </a:rPr>
              <a:t>业务员的头发盖住了额头，</a:t>
            </a:r>
            <a:r>
              <a:rPr lang="en-US" altLang="zh-CN" dirty="0" smtClean="0">
                <a:solidFill>
                  <a:srgbClr val="000000"/>
                </a:solidFill>
                <a:sym typeface="Helvetica"/>
              </a:rPr>
              <a:t>face++</a:t>
            </a:r>
            <a:r>
              <a:rPr lang="zh-CN" altLang="en-US" dirty="0" smtClean="0">
                <a:solidFill>
                  <a:srgbClr val="000000"/>
                </a:solidFill>
                <a:sym typeface="Helvetica"/>
              </a:rPr>
              <a:t>不能够识别。</a:t>
            </a:r>
            <a:endParaRPr lang="en-US" altLang="zh-CN" dirty="0" smtClean="0">
              <a:solidFill>
                <a:srgbClr val="000000"/>
              </a:solidFill>
              <a:sym typeface="Helvetica"/>
            </a:endParaRPr>
          </a:p>
          <a:p>
            <a:pPr hangingPunct="0"/>
            <a:r>
              <a:rPr kumimoji="0" lang="en-US" altLang="zh-CN" sz="1800" b="0" i="0" u="none" strike="noStrike" cap="none" spc="0" normalizeH="0" dirty="0">
                <a:ln>
                  <a:noFill/>
                </a:ln>
                <a:solidFill>
                  <a:srgbClr val="000000"/>
                </a:solidFill>
                <a:effectLst/>
                <a:uFillTx/>
                <a:latin typeface="+mn-lt"/>
                <a:ea typeface="+mn-ea"/>
                <a:cs typeface="+mn-cs"/>
                <a:sym typeface="Helvetica"/>
              </a:rPr>
              <a:t> </a:t>
            </a:r>
            <a:r>
              <a:rPr kumimoji="0" lang="en-US" altLang="zh-CN" sz="1800" b="0" i="0" u="none" strike="noStrike" cap="none" spc="0" normalizeH="0" dirty="0" smtClean="0">
                <a:ln>
                  <a:noFill/>
                </a:ln>
                <a:solidFill>
                  <a:srgbClr val="000000"/>
                </a:solidFill>
                <a:effectLst/>
                <a:uFillTx/>
                <a:latin typeface="+mn-lt"/>
                <a:ea typeface="+mn-ea"/>
                <a:cs typeface="+mn-cs"/>
                <a:sym typeface="Helvetica"/>
              </a:rPr>
              <a:t>  2. </a:t>
            </a:r>
            <a:r>
              <a:rPr kumimoji="0" lang="zh-CN" altLang="en-US" sz="1800" b="0" i="0" u="none" strike="noStrike" cap="none" spc="0" normalizeH="0" dirty="0" smtClean="0">
                <a:ln>
                  <a:noFill/>
                </a:ln>
                <a:solidFill>
                  <a:srgbClr val="000000"/>
                </a:solidFill>
                <a:effectLst/>
                <a:uFillTx/>
                <a:latin typeface="+mn-lt"/>
                <a:ea typeface="+mn-ea"/>
                <a:cs typeface="+mn-cs"/>
                <a:sym typeface="Helvetica"/>
              </a:rPr>
              <a:t>身份证照片与现业务员的面部变化比较大或身份证照片头发盖住了额头，导致</a:t>
            </a:r>
            <a:r>
              <a:rPr kumimoji="0" lang="en-US" altLang="zh-CN" sz="1800" b="0" i="0" u="none" strike="noStrike" cap="none" spc="0" normalizeH="0" dirty="0" smtClean="0">
                <a:ln>
                  <a:noFill/>
                </a:ln>
                <a:solidFill>
                  <a:srgbClr val="000000"/>
                </a:solidFill>
                <a:effectLst/>
                <a:uFillTx/>
                <a:latin typeface="+mn-lt"/>
                <a:ea typeface="+mn-ea"/>
                <a:cs typeface="+mn-cs"/>
                <a:sym typeface="Helvetica"/>
              </a:rPr>
              <a:t>face++</a:t>
            </a:r>
            <a:r>
              <a:rPr kumimoji="0" lang="zh-CN" altLang="en-US" sz="1800" b="0" i="0" u="none" strike="noStrike" cap="none" spc="0" normalizeH="0" dirty="0" smtClean="0">
                <a:ln>
                  <a:noFill/>
                </a:ln>
                <a:solidFill>
                  <a:srgbClr val="000000"/>
                </a:solidFill>
                <a:effectLst/>
                <a:uFillTx/>
                <a:latin typeface="+mn-lt"/>
                <a:ea typeface="+mn-ea"/>
                <a:cs typeface="+mn-cs"/>
                <a:sym typeface="Helvetica"/>
              </a:rPr>
              <a:t>不能识别。</a:t>
            </a:r>
            <a:endParaRPr kumimoji="0" lang="en-US" altLang="zh-CN" sz="1800" b="0" i="0" u="none" strike="noStrike" cap="none" spc="0" normalizeH="0" dirty="0" smtClean="0">
              <a:ln>
                <a:noFill/>
              </a:ln>
              <a:solidFill>
                <a:srgbClr val="000000"/>
              </a:solidFill>
              <a:effectLst/>
              <a:uFillTx/>
              <a:latin typeface="+mn-lt"/>
              <a:ea typeface="+mn-ea"/>
              <a:cs typeface="+mn-cs"/>
              <a:sym typeface="Helvetica"/>
            </a:endParaRPr>
          </a:p>
          <a:p>
            <a:pPr hangingPunct="0"/>
            <a:r>
              <a:rPr lang="en-US" altLang="zh-CN" dirty="0">
                <a:solidFill>
                  <a:srgbClr val="000000"/>
                </a:solidFill>
                <a:sym typeface="Helvetica"/>
              </a:rPr>
              <a:t> </a:t>
            </a:r>
            <a:r>
              <a:rPr lang="en-US" altLang="zh-CN" dirty="0" smtClean="0">
                <a:solidFill>
                  <a:srgbClr val="000000"/>
                </a:solidFill>
                <a:sym typeface="Helvetica"/>
              </a:rPr>
              <a:t>    </a:t>
            </a:r>
            <a:r>
              <a:rPr lang="zh-CN" altLang="en-US" dirty="0" smtClean="0">
                <a:solidFill>
                  <a:srgbClr val="000000"/>
                </a:solidFill>
                <a:sym typeface="Helvetica"/>
              </a:rPr>
              <a:t>以前出现这两种情况都需要研发人员参与，从影像系统查找扫脸图片，看看是否满足对比要求。应当开放思想，提高工作效率，增加新功能使运营人员能自行维护。</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2564458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解决的代表性问题</a:t>
            </a:r>
          </a:p>
          <a:p>
            <a:endParaRPr lang="zh-CN" altLang="en-US" dirty="0"/>
          </a:p>
        </p:txBody>
      </p:sp>
      <p:sp>
        <p:nvSpPr>
          <p:cNvPr id="3" name="文本框 2"/>
          <p:cNvSpPr txBox="1"/>
          <p:nvPr/>
        </p:nvSpPr>
        <p:spPr>
          <a:xfrm>
            <a:off x="971600" y="1419622"/>
            <a:ext cx="7272808" cy="923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smtClean="0">
                <a:solidFill>
                  <a:srgbClr val="000000"/>
                </a:solidFill>
                <a:sym typeface="Helvetica"/>
              </a:rPr>
              <a:t>三</a:t>
            </a:r>
            <a:r>
              <a:rPr lang="en-US" altLang="zh-CN" dirty="0" smtClean="0">
                <a:solidFill>
                  <a:srgbClr val="000000"/>
                </a:solidFill>
                <a:sym typeface="Helvetica"/>
              </a:rPr>
              <a:t>.</a:t>
            </a:r>
            <a:r>
              <a:rPr lang="zh-CN" altLang="en-US" dirty="0" smtClean="0">
                <a:solidFill>
                  <a:srgbClr val="000000"/>
                </a:solidFill>
                <a:sym typeface="Helvetica"/>
              </a:rPr>
              <a:t>对于</a:t>
            </a:r>
            <a:r>
              <a:rPr lang="en-US" altLang="zh-CN" dirty="0" smtClean="0">
                <a:solidFill>
                  <a:srgbClr val="000000"/>
                </a:solidFill>
                <a:sym typeface="Helvetica"/>
              </a:rPr>
              <a:t>http</a:t>
            </a:r>
            <a:r>
              <a:rPr lang="zh-CN" altLang="en-US" dirty="0" smtClean="0">
                <a:solidFill>
                  <a:srgbClr val="000000"/>
                </a:solidFill>
                <a:sym typeface="Helvetica"/>
              </a:rPr>
              <a:t>请求设置超时时间</a:t>
            </a:r>
            <a:endParaRPr lang="en-US" altLang="zh-CN" dirty="0" smtClean="0">
              <a:solidFill>
                <a:srgbClr val="000000"/>
              </a:solidFill>
              <a:sym typeface="Helvetica"/>
            </a:endParaRPr>
          </a:p>
          <a:p>
            <a:pPr hangingPunct="0"/>
            <a:r>
              <a:rPr kumimoji="0" lang="en-US" altLang="zh-CN" sz="1800" b="0" i="0" u="none" strike="noStrike" cap="none" spc="0" normalizeH="0" baseline="0" dirty="0" smtClean="0">
                <a:ln>
                  <a:noFill/>
                </a:ln>
                <a:solidFill>
                  <a:srgbClr val="000000"/>
                </a:solidFill>
                <a:effectLst/>
                <a:uFillTx/>
                <a:latin typeface="+mn-lt"/>
                <a:ea typeface="+mn-ea"/>
                <a:cs typeface="+mn-cs"/>
                <a:sym typeface="Helvetica"/>
              </a:rPr>
              <a:t>1.</a:t>
            </a:r>
            <a:r>
              <a:rPr lang="zh-CN" altLang="en-US" dirty="0" smtClean="0">
                <a:solidFill>
                  <a:srgbClr val="000000"/>
                </a:solidFill>
                <a:sym typeface="Helvetica"/>
              </a:rPr>
              <a:t> 当大数据的</a:t>
            </a:r>
            <a:r>
              <a:rPr lang="en-US" altLang="zh-CN" dirty="0" smtClean="0">
                <a:solidFill>
                  <a:srgbClr val="000000"/>
                </a:solidFill>
                <a:sym typeface="Helvetica"/>
              </a:rPr>
              <a:t>face++</a:t>
            </a:r>
            <a:r>
              <a:rPr lang="zh-CN" altLang="en-US" dirty="0" smtClean="0">
                <a:solidFill>
                  <a:srgbClr val="000000"/>
                </a:solidFill>
                <a:sym typeface="Helvetica"/>
              </a:rPr>
              <a:t>服务器挂掉后，</a:t>
            </a:r>
            <a:r>
              <a:rPr lang="zh-CN" altLang="en-US" dirty="0">
                <a:solidFill>
                  <a:srgbClr val="000000"/>
                </a:solidFill>
                <a:sym typeface="Helvetica"/>
              </a:rPr>
              <a:t>由于对大数据的</a:t>
            </a:r>
            <a:r>
              <a:rPr lang="en-US" altLang="zh-CN" dirty="0">
                <a:solidFill>
                  <a:srgbClr val="000000"/>
                </a:solidFill>
                <a:sym typeface="Helvetica"/>
              </a:rPr>
              <a:t>face++</a:t>
            </a:r>
            <a:r>
              <a:rPr lang="zh-CN" altLang="en-US" dirty="0">
                <a:solidFill>
                  <a:srgbClr val="000000"/>
                </a:solidFill>
                <a:sym typeface="Helvetica"/>
              </a:rPr>
              <a:t>请求没有设置最大请求时间</a:t>
            </a:r>
            <a:r>
              <a:rPr lang="zh-CN" altLang="en-US" dirty="0" smtClean="0">
                <a:solidFill>
                  <a:srgbClr val="000000"/>
                </a:solidFill>
                <a:sym typeface="Helvetica"/>
              </a:rPr>
              <a:t>，销管资源不能够及时释放，导致销管服务挂掉。</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367030286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7"/>
          <p:cNvGrpSpPr/>
          <p:nvPr/>
        </p:nvGrpSpPr>
        <p:grpSpPr>
          <a:xfrm>
            <a:off x="1337520" y="2049484"/>
            <a:ext cx="6978895" cy="1262700"/>
            <a:chOff x="-34301" y="130227"/>
            <a:chExt cx="8756366" cy="1683600"/>
          </a:xfrm>
          <a:solidFill>
            <a:srgbClr val="92D050"/>
          </a:solidFill>
        </p:grpSpPr>
        <p:sp>
          <p:nvSpPr>
            <p:cNvPr id="614" name="Shape 614"/>
            <p:cNvSpPr/>
            <p:nvPr/>
          </p:nvSpPr>
          <p:spPr>
            <a:xfrm>
              <a:off x="-34301" y="234376"/>
              <a:ext cx="7912284" cy="1551057"/>
            </a:xfrm>
            <a:prstGeom prst="rect">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5" name="Shape 615"/>
            <p:cNvSpPr/>
            <p:nvPr/>
          </p:nvSpPr>
          <p:spPr>
            <a:xfrm rot="5400000">
              <a:off x="7475373" y="567134"/>
              <a:ext cx="1683600" cy="809785"/>
            </a:xfrm>
            <a:prstGeom prst="triangle">
              <a:avLst/>
            </a:prstGeom>
            <a:grpFill/>
            <a:ln w="25400" cap="flat">
              <a:solidFill>
                <a:srgbClr val="92D05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6" name="Shape 616"/>
            <p:cNvSpPr/>
            <p:nvPr/>
          </p:nvSpPr>
          <p:spPr>
            <a:xfrm>
              <a:off x="4114323" y="543328"/>
              <a:ext cx="3342873" cy="697621"/>
            </a:xfrm>
            <a:prstGeom prst="rect">
              <a:avLst/>
            </a:prstGeom>
            <a:grpFill/>
            <a:ln w="9525" cap="flat">
              <a:solidFill>
                <a:srgbClr val="92D050"/>
              </a:solidFill>
              <a:prstDash val="solid"/>
              <a:round/>
            </a:ln>
            <a:effectLst/>
          </p:spPr>
          <p:txBody>
            <a:bodyPr wrap="squar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hangingPunct="0"/>
              <a:r>
                <a:rPr lang="zh-CN" altLang="en-US" sz="2800" b="1" dirty="0">
                  <a:solidFill>
                    <a:schemeClr val="tx2">
                      <a:lumMod val="75000"/>
                    </a:schemeClr>
                  </a:solidFill>
                  <a:sym typeface="Helvetica"/>
                </a:rPr>
                <a:t>待解决</a:t>
              </a:r>
              <a:r>
                <a:rPr lang="zh-CN" altLang="en-US" sz="2800" b="1" dirty="0" smtClean="0">
                  <a:solidFill>
                    <a:schemeClr val="tx2">
                      <a:lumMod val="75000"/>
                    </a:schemeClr>
                  </a:solidFill>
                  <a:sym typeface="Helvetica"/>
                </a:rPr>
                <a:t>的问题</a:t>
              </a:r>
              <a:endParaRPr lang="zh-CN" altLang="en-US" sz="2800" b="1" spc="0" dirty="0">
                <a:solidFill>
                  <a:schemeClr val="tx2">
                    <a:lumMod val="75000"/>
                  </a:schemeClr>
                </a:solidFill>
                <a:sym typeface="Helvetica"/>
              </a:endParaRPr>
            </a:p>
          </p:txBody>
        </p:sp>
      </p:grpSp>
      <p:grpSp>
        <p:nvGrpSpPr>
          <p:cNvPr id="3" name="Group 622"/>
          <p:cNvGrpSpPr/>
          <p:nvPr/>
        </p:nvGrpSpPr>
        <p:grpSpPr>
          <a:xfrm>
            <a:off x="1561352" y="1373313"/>
            <a:ext cx="2619920" cy="2619920"/>
            <a:chOff x="-1" y="-1"/>
            <a:chExt cx="3493225" cy="3493225"/>
          </a:xfrm>
        </p:grpSpPr>
        <p:sp>
          <p:nvSpPr>
            <p:cNvPr id="618" name="Shape 618"/>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9" name="Shape 619"/>
            <p:cNvSpPr/>
            <p:nvPr/>
          </p:nvSpPr>
          <p:spPr>
            <a:xfrm>
              <a:off x="585897" y="582641"/>
              <a:ext cx="2321437" cy="2321437"/>
            </a:xfrm>
            <a:prstGeom prst="ellipse">
              <a:avLst/>
            </a:prstGeom>
            <a:solidFill>
              <a:srgbClr val="92D050"/>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20" name="Shape 620"/>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621" name="Shape 621"/>
            <p:cNvSpPr/>
            <p:nvPr/>
          </p:nvSpPr>
          <p:spPr>
            <a:xfrm>
              <a:off x="792077" y="696923"/>
              <a:ext cx="1948390" cy="2092874"/>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smtClean="0"/>
                <a:t>0</a:t>
              </a:r>
              <a:r>
                <a:rPr lang="en-US" sz="9600" dirty="0"/>
                <a:t>5</a:t>
              </a:r>
              <a:endParaRPr sz="9600" dirty="0"/>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Tree>
    <p:extLst>
      <p:ext uri="{BB962C8B-B14F-4D97-AF65-F5344CB8AC3E}">
        <p14:creationId xmlns:p14="http://schemas.microsoft.com/office/powerpoint/2010/main" val="325009126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待解决的问题</a:t>
            </a:r>
            <a:endParaRPr lang="zh-CN" altLang="en-US" dirty="0"/>
          </a:p>
        </p:txBody>
      </p:sp>
      <p:sp>
        <p:nvSpPr>
          <p:cNvPr id="3" name="矩形 2"/>
          <p:cNvSpPr/>
          <p:nvPr/>
        </p:nvSpPr>
        <p:spPr>
          <a:xfrm>
            <a:off x="1187624" y="1971586"/>
            <a:ext cx="5670376" cy="1754326"/>
          </a:xfrm>
          <a:prstGeom prst="rect">
            <a:avLst/>
          </a:prstGeom>
        </p:spPr>
        <p:txBody>
          <a:bodyPr wrap="square">
            <a:spAutoFit/>
          </a:bodyPr>
          <a:lstStyle/>
          <a:p>
            <a:r>
              <a:rPr lang="en-US" altLang="zh-CN" dirty="0" smtClean="0"/>
              <a:t>1</a:t>
            </a:r>
            <a:r>
              <a:rPr lang="zh-CN" altLang="en-US" dirty="0" smtClean="0"/>
              <a:t>、</a:t>
            </a:r>
            <a:r>
              <a:rPr lang="zh-CN" altLang="en-US" dirty="0"/>
              <a:t>现在生产日志查看不方便，需要一台一台机器登录堡垒机查看，建议落实在</a:t>
            </a:r>
            <a:r>
              <a:rPr lang="en-US" altLang="zh-CN" dirty="0"/>
              <a:t>ELK</a:t>
            </a:r>
            <a:r>
              <a:rPr lang="zh-CN" altLang="en-US" dirty="0"/>
              <a:t>上进行日志查看</a:t>
            </a:r>
            <a:r>
              <a:rPr lang="zh-CN" altLang="en-US" dirty="0" smtClean="0"/>
              <a:t>。</a:t>
            </a:r>
            <a:endParaRPr lang="en-US" altLang="zh-CN" dirty="0" smtClean="0"/>
          </a:p>
          <a:p>
            <a:r>
              <a:rPr lang="en-US" altLang="zh-CN" dirty="0" smtClean="0"/>
              <a:t>2</a:t>
            </a:r>
            <a:r>
              <a:rPr lang="zh-CN" altLang="en-US" dirty="0" smtClean="0"/>
              <a:t>、</a:t>
            </a:r>
            <a:r>
              <a:rPr lang="zh-CN" altLang="en-US" dirty="0"/>
              <a:t>对打印日志进行完善，在进件流程业务中，每条日志信息加上进件号，日志查询时可以根据进件号查出整个进件流程日志。</a:t>
            </a:r>
          </a:p>
          <a:p>
            <a:r>
              <a:rPr lang="zh-CN" altLang="en-US" dirty="0"/>
              <a:t> </a:t>
            </a:r>
          </a:p>
        </p:txBody>
      </p:sp>
    </p:spTree>
    <p:extLst>
      <p:ext uri="{BB962C8B-B14F-4D97-AF65-F5344CB8AC3E}">
        <p14:creationId xmlns:p14="http://schemas.microsoft.com/office/powerpoint/2010/main" val="31291863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5143500"/>
          </a:xfrm>
          <a:prstGeom prst="rect">
            <a:avLst/>
          </a:prstGeom>
          <a:gradFill flip="none" rotWithShape="1">
            <a:gsLst>
              <a:gs pos="0">
                <a:schemeClr val="bg1">
                  <a:lumMod val="0"/>
                  <a:lumOff val="100000"/>
                </a:schemeClr>
              </a:gs>
              <a:gs pos="10000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346652"/>
            <a:ext cx="9144000" cy="796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THANK  YOU</a:t>
            </a:r>
            <a:endParaRPr lang="zh-CN" altLang="en-US" sz="2400" b="1" dirty="0">
              <a:solidFill>
                <a:schemeClr val="bg1"/>
              </a:solidFill>
            </a:endParaRPr>
          </a:p>
        </p:txBody>
      </p:sp>
      <p:sp>
        <p:nvSpPr>
          <p:cNvPr id="7" name="矩形 6"/>
          <p:cNvSpPr/>
          <p:nvPr/>
        </p:nvSpPr>
        <p:spPr>
          <a:xfrm>
            <a:off x="0" y="3160692"/>
            <a:ext cx="9144000" cy="5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副标题 2"/>
          <p:cNvSpPr txBox="1"/>
          <p:nvPr/>
        </p:nvSpPr>
        <p:spPr>
          <a:xfrm>
            <a:off x="1065453" y="3651870"/>
            <a:ext cx="6400800" cy="91810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ct val="20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spcBef>
                <a:spcPct val="20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spcBef>
                <a:spcPct val="20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spcBef>
                <a:spcPct val="20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dirty="0"/>
          </a:p>
        </p:txBody>
      </p:sp>
      <p:pic>
        <p:nvPicPr>
          <p:cNvPr id="12" name="Picture 2" descr="E:\素材\信.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a:fillRect/>
          </a:stretch>
        </p:blipFill>
        <p:spPr bwMode="auto">
          <a:xfrm>
            <a:off x="2996384" y="710046"/>
            <a:ext cx="1269469" cy="128564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3" descr="E:\素材\logo1.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a:fillRect/>
          </a:stretch>
        </p:blipFill>
        <p:spPr bwMode="auto">
          <a:xfrm>
            <a:off x="4967534" y="627534"/>
            <a:ext cx="1478486" cy="135929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13" descr="未标题-1.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76" y="785800"/>
            <a:ext cx="1785950"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8"/>
          <p:cNvSpPr txBox="1"/>
          <p:nvPr/>
        </p:nvSpPr>
        <p:spPr>
          <a:xfrm>
            <a:off x="251520" y="267494"/>
            <a:ext cx="4824536"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00" dirty="0" smtClean="0">
                <a:solidFill>
                  <a:schemeClr val="accent1">
                    <a:lumMod val="50000"/>
                  </a:schemeClr>
                </a:solidFill>
                <a:latin typeface="微软雅黑" panose="020B0503020204020204" charset="-122"/>
                <a:ea typeface="微软雅黑" panose="020B0503020204020204" charset="-122"/>
                <a:cs typeface="+mj-cs"/>
                <a:sym typeface="Calibri" panose="020F0502020204030204"/>
              </a:rPr>
              <a:t>产品优势</a:t>
            </a:r>
            <a:endParaRPr lang="zh-CN" altLang="en-US" sz="2100" dirty="0">
              <a:solidFill>
                <a:schemeClr val="accent1">
                  <a:lumMod val="50000"/>
                </a:schemeClr>
              </a:solidFill>
              <a:latin typeface="微软雅黑" panose="020B0503020204020204" charset="-122"/>
              <a:ea typeface="微软雅黑" panose="020B0503020204020204" charset="-122"/>
              <a:cs typeface="+mj-cs"/>
              <a:sym typeface="Calibri" panose="020F0502020204030204"/>
            </a:endParaRPr>
          </a:p>
        </p:txBody>
      </p:sp>
      <p:sp>
        <p:nvSpPr>
          <p:cNvPr id="4" name="矩形 3"/>
          <p:cNvSpPr/>
          <p:nvPr/>
        </p:nvSpPr>
        <p:spPr>
          <a:xfrm>
            <a:off x="6669049" y="3509679"/>
            <a:ext cx="2688024" cy="328291"/>
          </a:xfrm>
          <a:prstGeom prst="rect">
            <a:avLst/>
          </a:prstGeom>
        </p:spPr>
        <p:txBody>
          <a:bodyPr wrap="square" lIns="121917" tIns="60958" rIns="121917" bIns="60958">
            <a:spAutoFit/>
          </a:bodyPr>
          <a:lstStyle/>
          <a:p>
            <a:pPr algn="just">
              <a:lnSpc>
                <a:spcPts val="1600"/>
              </a:lnSpc>
            </a:pPr>
            <a:endParaRPr lang="zh-CN" altLang="en-US" sz="800" dirty="0">
              <a:latin typeface="微软雅黑" panose="020B0503020204020204" pitchFamily="34" charset="-122"/>
              <a:ea typeface="微软雅黑" panose="020B0503020204020204" pitchFamily="34" charset="-122"/>
            </a:endParaRPr>
          </a:p>
        </p:txBody>
      </p:sp>
      <p:sp>
        <p:nvSpPr>
          <p:cNvPr id="5" name="矩形 4"/>
          <p:cNvSpPr/>
          <p:nvPr/>
        </p:nvSpPr>
        <p:spPr>
          <a:xfrm>
            <a:off x="1298376" y="945456"/>
            <a:ext cx="2023622" cy="1405509"/>
          </a:xfrm>
          <a:prstGeom prst="rect">
            <a:avLst/>
          </a:prstGeom>
        </p:spPr>
        <p:txBody>
          <a:bodyPr wrap="square" lIns="121917" tIns="60958" rIns="121917" bIns="60958">
            <a:spAutoFit/>
          </a:bodyPr>
          <a:lstStyle/>
          <a:p>
            <a:pPr algn="just">
              <a:lnSpc>
                <a:spcPts val="2800"/>
              </a:lnSpc>
            </a:pPr>
            <a:r>
              <a:rPr lang="zh-CN" altLang="en-US" sz="1200" b="1" dirty="0" smtClean="0">
                <a:latin typeface="微软雅黑" panose="020B0503020204020204" pitchFamily="34" charset="-122"/>
                <a:ea typeface="微软雅黑" panose="020B0503020204020204" pitchFamily="34" charset="-122"/>
              </a:rPr>
              <a:t>申请范围</a:t>
            </a:r>
            <a:r>
              <a:rPr lang="zh-CN" altLang="en-US" sz="1400" b="1" dirty="0" smtClean="0">
                <a:solidFill>
                  <a:srgbClr val="FF0000"/>
                </a:solidFill>
                <a:latin typeface="微软雅黑" panose="020B0503020204020204" pitchFamily="34" charset="-122"/>
                <a:ea typeface="微软雅黑" panose="020B0503020204020204" pitchFamily="34" charset="-122"/>
              </a:rPr>
              <a:t>更广泛</a:t>
            </a:r>
          </a:p>
          <a:p>
            <a:pPr algn="just">
              <a:lnSpc>
                <a:spcPts val="2400"/>
              </a:lnSpc>
            </a:pPr>
            <a:r>
              <a:rPr lang="zh-CN" altLang="en-US" sz="1100" dirty="0" smtClean="0">
                <a:latin typeface="微软雅黑" panose="020B0503020204020204" pitchFamily="34" charset="-122"/>
                <a:ea typeface="微软雅黑" panose="020B0503020204020204" pitchFamily="34" charset="-122"/>
              </a:rPr>
              <a:t>除国美电器场景之外，首期开放外部</a:t>
            </a:r>
            <a:r>
              <a:rPr lang="en-US" altLang="zh-CN" sz="1100" dirty="0" smtClean="0">
                <a:latin typeface="微软雅黑" panose="020B0503020204020204" pitchFamily="34" charset="-122"/>
                <a:ea typeface="微软雅黑" panose="020B0503020204020204" pitchFamily="34" charset="-122"/>
              </a:rPr>
              <a:t>3C</a:t>
            </a:r>
            <a:r>
              <a:rPr lang="zh-CN" altLang="en-US" sz="1100" dirty="0" smtClean="0">
                <a:latin typeface="微软雅黑" panose="020B0503020204020204" pitchFamily="34" charset="-122"/>
                <a:ea typeface="微软雅黑" panose="020B0503020204020204" pitchFamily="34" charset="-122"/>
              </a:rPr>
              <a:t>行业合作。后续逐步开放其他行业。</a:t>
            </a:r>
            <a:endParaRPr lang="en-US" altLang="zh-CN" sz="1100" dirty="0" smtClean="0">
              <a:latin typeface="微软雅黑" panose="020B0503020204020204" pitchFamily="34" charset="-122"/>
              <a:ea typeface="微软雅黑" panose="020B0503020204020204" pitchFamily="34" charset="-122"/>
            </a:endParaRPr>
          </a:p>
        </p:txBody>
      </p:sp>
      <p:sp>
        <p:nvSpPr>
          <p:cNvPr id="6" name="TextBox 26"/>
          <p:cNvSpPr txBox="1"/>
          <p:nvPr/>
        </p:nvSpPr>
        <p:spPr>
          <a:xfrm>
            <a:off x="5059901" y="3303883"/>
            <a:ext cx="3159626" cy="1161852"/>
          </a:xfrm>
          <a:prstGeom prst="rect">
            <a:avLst/>
          </a:prstGeom>
          <a:noFill/>
        </p:spPr>
        <p:txBody>
          <a:bodyPr wrap="square" lIns="121917" tIns="60958" rIns="121917" bIns="60958" rtlCol="0">
            <a:spAutoFit/>
          </a:bodyPr>
          <a:lstStyle/>
          <a:p>
            <a:pPr>
              <a:lnSpc>
                <a:spcPts val="2667"/>
              </a:lnSpc>
            </a:pPr>
            <a:r>
              <a:rPr lang="zh-CN" altLang="en-US" sz="1200" b="1" dirty="0" smtClean="0">
                <a:latin typeface="微软雅黑" panose="020B0503020204020204" pitchFamily="34" charset="-122"/>
                <a:ea typeface="微软雅黑" panose="020B0503020204020204" pitchFamily="34" charset="-122"/>
              </a:rPr>
              <a:t>场景结合</a:t>
            </a:r>
            <a:r>
              <a:rPr lang="zh-CN" altLang="en-US" sz="1400" b="1" dirty="0" smtClean="0">
                <a:solidFill>
                  <a:srgbClr val="FF0000"/>
                </a:solidFill>
                <a:latin typeface="微软雅黑" panose="020B0503020204020204" pitchFamily="34" charset="-122"/>
                <a:ea typeface="微软雅黑" panose="020B0503020204020204" pitchFamily="34" charset="-122"/>
              </a:rPr>
              <a:t>更紧密</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ts val="2667"/>
              </a:lnSpc>
            </a:pPr>
            <a:r>
              <a:rPr lang="en-US" altLang="zh-CN" sz="1100" dirty="0" smtClean="0">
                <a:latin typeface="微软雅黑" panose="020B0503020204020204" pitchFamily="34" charset="-122"/>
                <a:ea typeface="微软雅黑" panose="020B0503020204020204" pitchFamily="34" charset="-122"/>
              </a:rPr>
              <a:t>3.0</a:t>
            </a:r>
            <a:r>
              <a:rPr lang="zh-CN" altLang="en-US" sz="1100" dirty="0" smtClean="0">
                <a:latin typeface="微软雅黑" panose="020B0503020204020204" pitchFamily="34" charset="-122"/>
                <a:ea typeface="微软雅黑" panose="020B0503020204020204" pitchFamily="34" charset="-122"/>
              </a:rPr>
              <a:t>攒单功能支持国美门店大促前的攒单。</a:t>
            </a:r>
            <a:endParaRPr lang="en-US" altLang="zh-CN" sz="1100" dirty="0" smtClean="0">
              <a:latin typeface="微软雅黑" panose="020B0503020204020204" pitchFamily="34" charset="-122"/>
              <a:ea typeface="微软雅黑" panose="020B0503020204020204" pitchFamily="34" charset="-122"/>
            </a:endParaRPr>
          </a:p>
          <a:p>
            <a:pPr>
              <a:lnSpc>
                <a:spcPts val="2667"/>
              </a:lnSpc>
            </a:pPr>
            <a:r>
              <a:rPr lang="zh-CN" altLang="en-US" sz="1000" dirty="0" smtClean="0">
                <a:latin typeface="微软雅黑" panose="020B0503020204020204" pitchFamily="34" charset="-122"/>
                <a:ea typeface="微软雅黑" panose="020B0503020204020204" pitchFamily="34" charset="-122"/>
              </a:rPr>
              <a:t> </a:t>
            </a:r>
            <a:endParaRPr lang="en-US" altLang="zh-CN" sz="100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5327061" y="869402"/>
            <a:ext cx="2469144" cy="2200598"/>
          </a:xfrm>
          <a:prstGeom prst="rect">
            <a:avLst/>
          </a:prstGeom>
        </p:spPr>
        <p:txBody>
          <a:bodyPr wrap="square" lIns="121917" tIns="60958" rIns="121917" bIns="60958">
            <a:spAutoFit/>
          </a:bodyPr>
          <a:lstStyle/>
          <a:p>
            <a:pPr>
              <a:lnSpc>
                <a:spcPts val="2667"/>
              </a:lnSpc>
            </a:pPr>
            <a:r>
              <a:rPr lang="zh-CN" altLang="en-US" sz="1200" b="1" dirty="0">
                <a:latin typeface="微软雅黑" panose="020B0503020204020204" pitchFamily="34" charset="-122"/>
                <a:ea typeface="微软雅黑" panose="020B0503020204020204" pitchFamily="34" charset="-122"/>
              </a:rPr>
              <a:t>费用设置</a:t>
            </a:r>
            <a:r>
              <a:rPr lang="zh-CN" altLang="en-US" sz="1400" b="1" dirty="0">
                <a:solidFill>
                  <a:srgbClr val="FF0000"/>
                </a:solidFill>
                <a:latin typeface="微软雅黑" panose="020B0503020204020204" pitchFamily="34" charset="-122"/>
                <a:ea typeface="微软雅黑" panose="020B0503020204020204" pitchFamily="34" charset="-122"/>
              </a:rPr>
              <a:t>更合理</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just">
              <a:lnSpc>
                <a:spcPts val="2667"/>
              </a:lnSpc>
            </a:pPr>
            <a:r>
              <a:rPr lang="zh-CN" altLang="en-US" sz="1100" dirty="0">
                <a:latin typeface="微软雅黑" panose="020B0503020204020204" pitchFamily="34" charset="-122"/>
                <a:ea typeface="微软雅黑" panose="020B0503020204020204" pitchFamily="34" charset="-122"/>
              </a:rPr>
              <a:t>提供多样化金融产品、针对不同场景设计灵活费率</a:t>
            </a:r>
            <a:endParaRPr lang="en-US" altLang="zh-CN" sz="1100" dirty="0">
              <a:latin typeface="微软雅黑" panose="020B0503020204020204" pitchFamily="34" charset="-122"/>
              <a:ea typeface="微软雅黑" panose="020B0503020204020204" pitchFamily="34" charset="-122"/>
            </a:endParaRPr>
          </a:p>
          <a:p>
            <a:pPr algn="just">
              <a:lnSpc>
                <a:spcPts val="2667"/>
              </a:lnSpc>
            </a:pPr>
            <a:r>
              <a:rPr lang="zh-CN" altLang="en-US" sz="1100" dirty="0">
                <a:latin typeface="微软雅黑" panose="020B0503020204020204" pitchFamily="34" charset="-122"/>
                <a:ea typeface="微软雅黑" panose="020B0503020204020204" pitchFamily="34" charset="-122"/>
              </a:rPr>
              <a:t>新建产品中心、活动代码模块，支持各地区域性差异化贴息营销活动同时开展。</a:t>
            </a:r>
            <a:endParaRPr lang="en-US" altLang="zh-CN" sz="1100" dirty="0">
              <a:latin typeface="微软雅黑" panose="020B0503020204020204" pitchFamily="34" charset="-122"/>
              <a:ea typeface="微软雅黑" panose="020B0503020204020204" pitchFamily="34" charset="-122"/>
            </a:endParaRPr>
          </a:p>
        </p:txBody>
      </p:sp>
      <p:sp>
        <p:nvSpPr>
          <p:cNvPr id="8" name="矩形 7"/>
          <p:cNvSpPr/>
          <p:nvPr/>
        </p:nvSpPr>
        <p:spPr>
          <a:xfrm>
            <a:off x="1187624" y="2867768"/>
            <a:ext cx="2181536" cy="1700461"/>
          </a:xfrm>
          <a:prstGeom prst="rect">
            <a:avLst/>
          </a:prstGeom>
        </p:spPr>
        <p:txBody>
          <a:bodyPr wrap="square" lIns="121917" tIns="60958" rIns="121917" bIns="60958">
            <a:spAutoFit/>
          </a:bodyPr>
          <a:lstStyle/>
          <a:p>
            <a:pPr algn="just">
              <a:lnSpc>
                <a:spcPts val="2667"/>
              </a:lnSpc>
            </a:pPr>
            <a:r>
              <a:rPr lang="zh-CN" altLang="en-US" sz="1200" b="1" dirty="0" smtClean="0">
                <a:latin typeface="微软雅黑" panose="020B0503020204020204" pitchFamily="34" charset="-122"/>
                <a:ea typeface="微软雅黑" panose="020B0503020204020204" pitchFamily="34" charset="-122"/>
              </a:rPr>
              <a:t>申请流程</a:t>
            </a:r>
            <a:r>
              <a:rPr lang="zh-CN" altLang="en-US" sz="1400" b="1" dirty="0" smtClean="0">
                <a:solidFill>
                  <a:srgbClr val="FF0000"/>
                </a:solidFill>
                <a:latin typeface="微软雅黑" panose="020B0503020204020204" pitchFamily="34" charset="-122"/>
                <a:ea typeface="微软雅黑" panose="020B0503020204020204" pitchFamily="34" charset="-122"/>
              </a:rPr>
              <a:t>更简便</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algn="just">
              <a:lnSpc>
                <a:spcPts val="2400"/>
              </a:lnSpc>
            </a:pPr>
            <a:r>
              <a:rPr lang="zh-CN" altLang="en-US" sz="1100" dirty="0" smtClean="0">
                <a:latin typeface="微软雅黑" panose="020B0503020204020204" pitchFamily="34" charset="-122"/>
                <a:ea typeface="微软雅黑" panose="020B0503020204020204" pitchFamily="34" charset="-122"/>
              </a:rPr>
              <a:t>客户端</a:t>
            </a:r>
            <a:r>
              <a:rPr lang="en-US" altLang="zh-CN" sz="1100" dirty="0" smtClean="0">
                <a:latin typeface="微软雅黑" panose="020B0503020204020204" pitchFamily="34" charset="-122"/>
                <a:ea typeface="微软雅黑" panose="020B0503020204020204" pitchFamily="34" charset="-122"/>
              </a:rPr>
              <a:t>APP:  </a:t>
            </a:r>
            <a:r>
              <a:rPr lang="zh-CN" altLang="en-US" sz="1100" dirty="0" smtClean="0">
                <a:latin typeface="微软雅黑" panose="020B0503020204020204" pitchFamily="34" charset="-122"/>
                <a:ea typeface="微软雅黑" panose="020B0503020204020204" pitchFamily="34" charset="-122"/>
              </a:rPr>
              <a:t>注册、鉴权、基本信息、联系人信息。</a:t>
            </a:r>
            <a:endParaRPr lang="en-US" altLang="zh-CN" sz="1100" dirty="0" smtClean="0">
              <a:latin typeface="微软雅黑" panose="020B0503020204020204" pitchFamily="34" charset="-122"/>
              <a:ea typeface="微软雅黑" panose="020B0503020204020204" pitchFamily="34" charset="-122"/>
            </a:endParaRPr>
          </a:p>
          <a:p>
            <a:pPr algn="just">
              <a:lnSpc>
                <a:spcPts val="2400"/>
              </a:lnSpc>
            </a:pPr>
            <a:r>
              <a:rPr lang="zh-CN" altLang="en-US" sz="1100" dirty="0" smtClean="0">
                <a:latin typeface="微软雅黑" panose="020B0503020204020204" pitchFamily="34" charset="-122"/>
                <a:ea typeface="微软雅黑" panose="020B0503020204020204" pitchFamily="34" charset="-122"/>
              </a:rPr>
              <a:t>销售端</a:t>
            </a:r>
            <a:r>
              <a:rPr lang="en-US" altLang="zh-CN" sz="1100" dirty="0" smtClean="0">
                <a:latin typeface="微软雅黑" panose="020B0503020204020204" pitchFamily="34" charset="-122"/>
                <a:ea typeface="微软雅黑" panose="020B0503020204020204" pitchFamily="34" charset="-122"/>
              </a:rPr>
              <a:t>APP</a:t>
            </a:r>
            <a:r>
              <a:rPr lang="zh-CN" altLang="en-US" sz="1100" dirty="0" smtClean="0">
                <a:latin typeface="微软雅黑" panose="020B0503020204020204" pitchFamily="34" charset="-122"/>
                <a:ea typeface="微软雅黑" panose="020B0503020204020204" pitchFamily="34" charset="-122"/>
              </a:rPr>
              <a:t>：商品选择、分期产品选择、拍照、提交进件。</a:t>
            </a:r>
            <a:endParaRPr lang="en-US" altLang="zh-CN" sz="1100" dirty="0" smtClean="0">
              <a:latin typeface="微软雅黑" panose="020B0503020204020204" pitchFamily="34" charset="-122"/>
              <a:ea typeface="微软雅黑" panose="020B0503020204020204" pitchFamily="34" charset="-122"/>
            </a:endParaRPr>
          </a:p>
        </p:txBody>
      </p:sp>
      <p:grpSp>
        <p:nvGrpSpPr>
          <p:cNvPr id="9" name="组合 8"/>
          <p:cNvGrpSpPr/>
          <p:nvPr/>
        </p:nvGrpSpPr>
        <p:grpSpPr>
          <a:xfrm>
            <a:off x="3088147" y="1614987"/>
            <a:ext cx="2080072" cy="1912311"/>
            <a:chOff x="2961096" y="1407740"/>
            <a:chExt cx="2080072" cy="1912311"/>
          </a:xfrm>
        </p:grpSpPr>
        <p:sp>
          <p:nvSpPr>
            <p:cNvPr id="10" name="Freeform 26"/>
            <p:cNvSpPr>
              <a:spLocks/>
            </p:cNvSpPr>
            <p:nvPr/>
          </p:nvSpPr>
          <p:spPr bwMode="auto">
            <a:xfrm>
              <a:off x="2961096" y="1407740"/>
              <a:ext cx="1023396" cy="942150"/>
            </a:xfrm>
            <a:custGeom>
              <a:avLst/>
              <a:gdLst>
                <a:gd name="T0" fmla="*/ 0 w 3147"/>
                <a:gd name="T1" fmla="*/ 1787 h 3147"/>
                <a:gd name="T2" fmla="*/ 1787 w 3147"/>
                <a:gd name="T3" fmla="*/ 0 h 3147"/>
                <a:gd name="T4" fmla="*/ 3147 w 3147"/>
                <a:gd name="T5" fmla="*/ 0 h 3147"/>
                <a:gd name="T6" fmla="*/ 0 w 3147"/>
                <a:gd name="T7" fmla="*/ 3147 h 3147"/>
                <a:gd name="T8" fmla="*/ 0 w 3147"/>
                <a:gd name="T9" fmla="*/ 1787 h 3147"/>
              </a:gdLst>
              <a:ahLst/>
              <a:cxnLst>
                <a:cxn ang="0">
                  <a:pos x="T0" y="T1"/>
                </a:cxn>
                <a:cxn ang="0">
                  <a:pos x="T2" y="T3"/>
                </a:cxn>
                <a:cxn ang="0">
                  <a:pos x="T4" y="T5"/>
                </a:cxn>
                <a:cxn ang="0">
                  <a:pos x="T6" y="T7"/>
                </a:cxn>
                <a:cxn ang="0">
                  <a:pos x="T8" y="T9"/>
                </a:cxn>
              </a:cxnLst>
              <a:rect l="0" t="0" r="r" b="b"/>
              <a:pathLst>
                <a:path w="3147" h="3147">
                  <a:moveTo>
                    <a:pt x="0" y="1787"/>
                  </a:moveTo>
                  <a:lnTo>
                    <a:pt x="1787" y="0"/>
                  </a:lnTo>
                  <a:lnTo>
                    <a:pt x="3147" y="0"/>
                  </a:lnTo>
                  <a:lnTo>
                    <a:pt x="0" y="3147"/>
                  </a:lnTo>
                  <a:lnTo>
                    <a:pt x="0" y="1787"/>
                  </a:lnTo>
                  <a:close/>
                </a:path>
              </a:pathLst>
            </a:custGeom>
            <a:solidFill>
              <a:srgbClr val="2B83E5"/>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微软雅黑" panose="020B0503020204020204" pitchFamily="34" charset="-122"/>
                <a:ea typeface="微软雅黑" panose="020B0503020204020204" pitchFamily="34" charset="-122"/>
              </a:endParaRPr>
            </a:p>
          </p:txBody>
        </p:sp>
        <p:sp>
          <p:nvSpPr>
            <p:cNvPr id="11" name="Freeform 27"/>
            <p:cNvSpPr>
              <a:spLocks/>
            </p:cNvSpPr>
            <p:nvPr/>
          </p:nvSpPr>
          <p:spPr bwMode="auto">
            <a:xfrm>
              <a:off x="4017772" y="1407740"/>
              <a:ext cx="1023396" cy="942150"/>
            </a:xfrm>
            <a:custGeom>
              <a:avLst/>
              <a:gdLst>
                <a:gd name="T0" fmla="*/ 3147 w 3147"/>
                <a:gd name="T1" fmla="*/ 1787 h 3147"/>
                <a:gd name="T2" fmla="*/ 1360 w 3147"/>
                <a:gd name="T3" fmla="*/ 0 h 3147"/>
                <a:gd name="T4" fmla="*/ 0 w 3147"/>
                <a:gd name="T5" fmla="*/ 0 h 3147"/>
                <a:gd name="T6" fmla="*/ 3147 w 3147"/>
                <a:gd name="T7" fmla="*/ 3147 h 3147"/>
                <a:gd name="T8" fmla="*/ 3147 w 3147"/>
                <a:gd name="T9" fmla="*/ 1787 h 3147"/>
              </a:gdLst>
              <a:ahLst/>
              <a:cxnLst>
                <a:cxn ang="0">
                  <a:pos x="T0" y="T1"/>
                </a:cxn>
                <a:cxn ang="0">
                  <a:pos x="T2" y="T3"/>
                </a:cxn>
                <a:cxn ang="0">
                  <a:pos x="T4" y="T5"/>
                </a:cxn>
                <a:cxn ang="0">
                  <a:pos x="T6" y="T7"/>
                </a:cxn>
                <a:cxn ang="0">
                  <a:pos x="T8" y="T9"/>
                </a:cxn>
              </a:cxnLst>
              <a:rect l="0" t="0" r="r" b="b"/>
              <a:pathLst>
                <a:path w="3147" h="3147">
                  <a:moveTo>
                    <a:pt x="3147" y="1787"/>
                  </a:moveTo>
                  <a:lnTo>
                    <a:pt x="1360" y="0"/>
                  </a:lnTo>
                  <a:lnTo>
                    <a:pt x="0" y="0"/>
                  </a:lnTo>
                  <a:lnTo>
                    <a:pt x="3147" y="3147"/>
                  </a:lnTo>
                  <a:lnTo>
                    <a:pt x="3147" y="1787"/>
                  </a:lnTo>
                  <a:close/>
                </a:path>
              </a:pathLst>
            </a:custGeom>
            <a:solidFill>
              <a:schemeClr val="accent1">
                <a:lumMod val="75000"/>
              </a:schemeClr>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微软雅黑" panose="020B0503020204020204" pitchFamily="34" charset="-122"/>
                <a:ea typeface="微软雅黑" panose="020B0503020204020204" pitchFamily="34" charset="-122"/>
              </a:endParaRPr>
            </a:p>
          </p:txBody>
        </p:sp>
        <p:sp>
          <p:nvSpPr>
            <p:cNvPr id="12" name="Freeform 28"/>
            <p:cNvSpPr>
              <a:spLocks/>
            </p:cNvSpPr>
            <p:nvPr/>
          </p:nvSpPr>
          <p:spPr bwMode="auto">
            <a:xfrm>
              <a:off x="2961096" y="2380447"/>
              <a:ext cx="1023396" cy="939604"/>
            </a:xfrm>
            <a:custGeom>
              <a:avLst/>
              <a:gdLst>
                <a:gd name="T0" fmla="*/ 0 w 3147"/>
                <a:gd name="T1" fmla="*/ 1360 h 3147"/>
                <a:gd name="T2" fmla="*/ 1787 w 3147"/>
                <a:gd name="T3" fmla="*/ 3147 h 3147"/>
                <a:gd name="T4" fmla="*/ 3147 w 3147"/>
                <a:gd name="T5" fmla="*/ 3147 h 3147"/>
                <a:gd name="T6" fmla="*/ 0 w 3147"/>
                <a:gd name="T7" fmla="*/ 0 h 3147"/>
                <a:gd name="T8" fmla="*/ 0 w 3147"/>
                <a:gd name="T9" fmla="*/ 1360 h 3147"/>
              </a:gdLst>
              <a:ahLst/>
              <a:cxnLst>
                <a:cxn ang="0">
                  <a:pos x="T0" y="T1"/>
                </a:cxn>
                <a:cxn ang="0">
                  <a:pos x="T2" y="T3"/>
                </a:cxn>
                <a:cxn ang="0">
                  <a:pos x="T4" y="T5"/>
                </a:cxn>
                <a:cxn ang="0">
                  <a:pos x="T6" y="T7"/>
                </a:cxn>
                <a:cxn ang="0">
                  <a:pos x="T8" y="T9"/>
                </a:cxn>
              </a:cxnLst>
              <a:rect l="0" t="0" r="r" b="b"/>
              <a:pathLst>
                <a:path w="3147" h="3147">
                  <a:moveTo>
                    <a:pt x="0" y="1360"/>
                  </a:moveTo>
                  <a:lnTo>
                    <a:pt x="1787" y="3147"/>
                  </a:lnTo>
                  <a:lnTo>
                    <a:pt x="3147" y="3147"/>
                  </a:lnTo>
                  <a:lnTo>
                    <a:pt x="0" y="0"/>
                  </a:lnTo>
                  <a:lnTo>
                    <a:pt x="0" y="1360"/>
                  </a:lnTo>
                  <a:close/>
                </a:path>
              </a:pathLst>
            </a:custGeom>
            <a:solidFill>
              <a:schemeClr val="accent1">
                <a:lumMod val="75000"/>
              </a:schemeClr>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微软雅黑" panose="020B0503020204020204" pitchFamily="34" charset="-122"/>
                <a:ea typeface="微软雅黑" panose="020B0503020204020204" pitchFamily="34" charset="-122"/>
              </a:endParaRPr>
            </a:p>
          </p:txBody>
        </p:sp>
        <p:sp>
          <p:nvSpPr>
            <p:cNvPr id="13" name="Freeform 29"/>
            <p:cNvSpPr>
              <a:spLocks/>
            </p:cNvSpPr>
            <p:nvPr/>
          </p:nvSpPr>
          <p:spPr bwMode="auto">
            <a:xfrm>
              <a:off x="4017772" y="2380447"/>
              <a:ext cx="1023396" cy="939604"/>
            </a:xfrm>
            <a:custGeom>
              <a:avLst/>
              <a:gdLst>
                <a:gd name="T0" fmla="*/ 3147 w 3147"/>
                <a:gd name="T1" fmla="*/ 1360 h 3147"/>
                <a:gd name="T2" fmla="*/ 1360 w 3147"/>
                <a:gd name="T3" fmla="*/ 3147 h 3147"/>
                <a:gd name="T4" fmla="*/ 0 w 3147"/>
                <a:gd name="T5" fmla="*/ 3147 h 3147"/>
                <a:gd name="T6" fmla="*/ 3147 w 3147"/>
                <a:gd name="T7" fmla="*/ 0 h 3147"/>
                <a:gd name="T8" fmla="*/ 3147 w 3147"/>
                <a:gd name="T9" fmla="*/ 1360 h 3147"/>
              </a:gdLst>
              <a:ahLst/>
              <a:cxnLst>
                <a:cxn ang="0">
                  <a:pos x="T0" y="T1"/>
                </a:cxn>
                <a:cxn ang="0">
                  <a:pos x="T2" y="T3"/>
                </a:cxn>
                <a:cxn ang="0">
                  <a:pos x="T4" y="T5"/>
                </a:cxn>
                <a:cxn ang="0">
                  <a:pos x="T6" y="T7"/>
                </a:cxn>
                <a:cxn ang="0">
                  <a:pos x="T8" y="T9"/>
                </a:cxn>
              </a:cxnLst>
              <a:rect l="0" t="0" r="r" b="b"/>
              <a:pathLst>
                <a:path w="3147" h="3147">
                  <a:moveTo>
                    <a:pt x="3147" y="1360"/>
                  </a:moveTo>
                  <a:lnTo>
                    <a:pt x="1360" y="3147"/>
                  </a:lnTo>
                  <a:lnTo>
                    <a:pt x="0" y="3147"/>
                  </a:lnTo>
                  <a:lnTo>
                    <a:pt x="3147" y="0"/>
                  </a:lnTo>
                  <a:lnTo>
                    <a:pt x="3147" y="1360"/>
                  </a:lnTo>
                  <a:close/>
                </a:path>
              </a:pathLst>
            </a:custGeom>
            <a:solidFill>
              <a:srgbClr val="2B83E5"/>
            </a:solidFill>
            <a:ln w="9525">
              <a:noFill/>
              <a:round/>
              <a:headEnd/>
              <a:tailEnd/>
            </a:ln>
          </p:spPr>
          <p:txBody>
            <a:bodyPr vert="horz" wrap="square" lIns="121889" tIns="60944" rIns="121889" bIns="6094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微软雅黑" panose="020B0503020204020204" pitchFamily="34" charset="-122"/>
                <a:ea typeface="微软雅黑" panose="020B0503020204020204" pitchFamily="34" charset="-122"/>
              </a:endParaRPr>
            </a:p>
          </p:txBody>
        </p:sp>
        <p:sp>
          <p:nvSpPr>
            <p:cNvPr id="14" name="矩形 13"/>
            <p:cNvSpPr>
              <a:spLocks noChangeArrowheads="1"/>
            </p:cNvSpPr>
            <p:nvPr/>
          </p:nvSpPr>
          <p:spPr bwMode="auto">
            <a:xfrm>
              <a:off x="3652171" y="2643758"/>
              <a:ext cx="707823" cy="4000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对比</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3202084" y="1597891"/>
              <a:ext cx="457755" cy="338522"/>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463769" y="1597891"/>
              <a:ext cx="457755" cy="338522"/>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3202084" y="2795836"/>
              <a:ext cx="457755" cy="338522"/>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4463769" y="2795836"/>
              <a:ext cx="457755" cy="338522"/>
            </a:xfrm>
            <a:prstGeom prst="rect">
              <a:avLst/>
            </a:prstGeom>
          </p:spPr>
          <p:txBody>
            <a:bodyPr wrap="none" lIns="121889" tIns="60944" rIns="121889" bIns="60944">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491880" y="1707654"/>
              <a:ext cx="982294" cy="952582"/>
              <a:chOff x="3568700" y="1708150"/>
              <a:chExt cx="1176338" cy="1176338"/>
            </a:xfrm>
          </p:grpSpPr>
          <p:sp>
            <p:nvSpPr>
              <p:cNvPr id="20" name="Freeform 7"/>
              <p:cNvSpPr>
                <a:spLocks/>
              </p:cNvSpPr>
              <p:nvPr/>
            </p:nvSpPr>
            <p:spPr bwMode="auto">
              <a:xfrm>
                <a:off x="3568700" y="1708150"/>
                <a:ext cx="1176338" cy="1176338"/>
              </a:xfrm>
              <a:custGeom>
                <a:avLst/>
                <a:gdLst>
                  <a:gd name="T0" fmla="*/ 1481 w 1482"/>
                  <a:gd name="T1" fmla="*/ 780 h 1482"/>
                  <a:gd name="T2" fmla="*/ 1467 w 1482"/>
                  <a:gd name="T3" fmla="*/ 890 h 1482"/>
                  <a:gd name="T4" fmla="*/ 1437 w 1482"/>
                  <a:gd name="T5" fmla="*/ 997 h 1482"/>
                  <a:gd name="T6" fmla="*/ 1393 w 1482"/>
                  <a:gd name="T7" fmla="*/ 1094 h 1482"/>
                  <a:gd name="T8" fmla="*/ 1335 w 1482"/>
                  <a:gd name="T9" fmla="*/ 1185 h 1482"/>
                  <a:gd name="T10" fmla="*/ 1265 w 1482"/>
                  <a:gd name="T11" fmla="*/ 1265 h 1482"/>
                  <a:gd name="T12" fmla="*/ 1184 w 1482"/>
                  <a:gd name="T13" fmla="*/ 1335 h 1482"/>
                  <a:gd name="T14" fmla="*/ 1094 w 1482"/>
                  <a:gd name="T15" fmla="*/ 1393 h 1482"/>
                  <a:gd name="T16" fmla="*/ 996 w 1482"/>
                  <a:gd name="T17" fmla="*/ 1437 h 1482"/>
                  <a:gd name="T18" fmla="*/ 890 w 1482"/>
                  <a:gd name="T19" fmla="*/ 1467 h 1482"/>
                  <a:gd name="T20" fmla="*/ 780 w 1482"/>
                  <a:gd name="T21" fmla="*/ 1481 h 1482"/>
                  <a:gd name="T22" fmla="*/ 704 w 1482"/>
                  <a:gd name="T23" fmla="*/ 1481 h 1482"/>
                  <a:gd name="T24" fmla="*/ 592 w 1482"/>
                  <a:gd name="T25" fmla="*/ 1467 h 1482"/>
                  <a:gd name="T26" fmla="*/ 486 w 1482"/>
                  <a:gd name="T27" fmla="*/ 1437 h 1482"/>
                  <a:gd name="T28" fmla="*/ 388 w 1482"/>
                  <a:gd name="T29" fmla="*/ 1393 h 1482"/>
                  <a:gd name="T30" fmla="*/ 298 w 1482"/>
                  <a:gd name="T31" fmla="*/ 1335 h 1482"/>
                  <a:gd name="T32" fmla="*/ 217 w 1482"/>
                  <a:gd name="T33" fmla="*/ 1265 h 1482"/>
                  <a:gd name="T34" fmla="*/ 148 w 1482"/>
                  <a:gd name="T35" fmla="*/ 1185 h 1482"/>
                  <a:gd name="T36" fmla="*/ 90 w 1482"/>
                  <a:gd name="T37" fmla="*/ 1094 h 1482"/>
                  <a:gd name="T38" fmla="*/ 46 w 1482"/>
                  <a:gd name="T39" fmla="*/ 997 h 1482"/>
                  <a:gd name="T40" fmla="*/ 15 w 1482"/>
                  <a:gd name="T41" fmla="*/ 890 h 1482"/>
                  <a:gd name="T42" fmla="*/ 1 w 1482"/>
                  <a:gd name="T43" fmla="*/ 780 h 1482"/>
                  <a:gd name="T44" fmla="*/ 1 w 1482"/>
                  <a:gd name="T45" fmla="*/ 704 h 1482"/>
                  <a:gd name="T46" fmla="*/ 15 w 1482"/>
                  <a:gd name="T47" fmla="*/ 592 h 1482"/>
                  <a:gd name="T48" fmla="*/ 46 w 1482"/>
                  <a:gd name="T49" fmla="*/ 486 h 1482"/>
                  <a:gd name="T50" fmla="*/ 90 w 1482"/>
                  <a:gd name="T51" fmla="*/ 389 h 1482"/>
                  <a:gd name="T52" fmla="*/ 148 w 1482"/>
                  <a:gd name="T53" fmla="*/ 299 h 1482"/>
                  <a:gd name="T54" fmla="*/ 217 w 1482"/>
                  <a:gd name="T55" fmla="*/ 217 h 1482"/>
                  <a:gd name="T56" fmla="*/ 298 w 1482"/>
                  <a:gd name="T57" fmla="*/ 148 h 1482"/>
                  <a:gd name="T58" fmla="*/ 388 w 1482"/>
                  <a:gd name="T59" fmla="*/ 90 h 1482"/>
                  <a:gd name="T60" fmla="*/ 486 w 1482"/>
                  <a:gd name="T61" fmla="*/ 46 h 1482"/>
                  <a:gd name="T62" fmla="*/ 592 w 1482"/>
                  <a:gd name="T63" fmla="*/ 15 h 1482"/>
                  <a:gd name="T64" fmla="*/ 704 w 1482"/>
                  <a:gd name="T65" fmla="*/ 1 h 1482"/>
                  <a:gd name="T66" fmla="*/ 780 w 1482"/>
                  <a:gd name="T67" fmla="*/ 1 h 1482"/>
                  <a:gd name="T68" fmla="*/ 890 w 1482"/>
                  <a:gd name="T69" fmla="*/ 15 h 1482"/>
                  <a:gd name="T70" fmla="*/ 996 w 1482"/>
                  <a:gd name="T71" fmla="*/ 46 h 1482"/>
                  <a:gd name="T72" fmla="*/ 1094 w 1482"/>
                  <a:gd name="T73" fmla="*/ 90 h 1482"/>
                  <a:gd name="T74" fmla="*/ 1184 w 1482"/>
                  <a:gd name="T75" fmla="*/ 148 h 1482"/>
                  <a:gd name="T76" fmla="*/ 1265 w 1482"/>
                  <a:gd name="T77" fmla="*/ 217 h 1482"/>
                  <a:gd name="T78" fmla="*/ 1335 w 1482"/>
                  <a:gd name="T79" fmla="*/ 299 h 1482"/>
                  <a:gd name="T80" fmla="*/ 1393 w 1482"/>
                  <a:gd name="T81" fmla="*/ 389 h 1482"/>
                  <a:gd name="T82" fmla="*/ 1437 w 1482"/>
                  <a:gd name="T83" fmla="*/ 486 h 1482"/>
                  <a:gd name="T84" fmla="*/ 1467 w 1482"/>
                  <a:gd name="T85" fmla="*/ 592 h 1482"/>
                  <a:gd name="T86" fmla="*/ 1481 w 1482"/>
                  <a:gd name="T87" fmla="*/ 70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2" h="1482">
                    <a:moveTo>
                      <a:pt x="1482" y="742"/>
                    </a:moveTo>
                    <a:lnTo>
                      <a:pt x="1482" y="742"/>
                    </a:lnTo>
                    <a:lnTo>
                      <a:pt x="1481" y="780"/>
                    </a:lnTo>
                    <a:lnTo>
                      <a:pt x="1479" y="818"/>
                    </a:lnTo>
                    <a:lnTo>
                      <a:pt x="1473" y="854"/>
                    </a:lnTo>
                    <a:lnTo>
                      <a:pt x="1467" y="890"/>
                    </a:lnTo>
                    <a:lnTo>
                      <a:pt x="1459" y="926"/>
                    </a:lnTo>
                    <a:lnTo>
                      <a:pt x="1448" y="962"/>
                    </a:lnTo>
                    <a:lnTo>
                      <a:pt x="1437" y="997"/>
                    </a:lnTo>
                    <a:lnTo>
                      <a:pt x="1424" y="1029"/>
                    </a:lnTo>
                    <a:lnTo>
                      <a:pt x="1409" y="1063"/>
                    </a:lnTo>
                    <a:lnTo>
                      <a:pt x="1393" y="1094"/>
                    </a:lnTo>
                    <a:lnTo>
                      <a:pt x="1374" y="1126"/>
                    </a:lnTo>
                    <a:lnTo>
                      <a:pt x="1356" y="1155"/>
                    </a:lnTo>
                    <a:lnTo>
                      <a:pt x="1335" y="1185"/>
                    </a:lnTo>
                    <a:lnTo>
                      <a:pt x="1313" y="1213"/>
                    </a:lnTo>
                    <a:lnTo>
                      <a:pt x="1290" y="1240"/>
                    </a:lnTo>
                    <a:lnTo>
                      <a:pt x="1265" y="1265"/>
                    </a:lnTo>
                    <a:lnTo>
                      <a:pt x="1240" y="1290"/>
                    </a:lnTo>
                    <a:lnTo>
                      <a:pt x="1213" y="1313"/>
                    </a:lnTo>
                    <a:lnTo>
                      <a:pt x="1184" y="1335"/>
                    </a:lnTo>
                    <a:lnTo>
                      <a:pt x="1155" y="1356"/>
                    </a:lnTo>
                    <a:lnTo>
                      <a:pt x="1126" y="1375"/>
                    </a:lnTo>
                    <a:lnTo>
                      <a:pt x="1094" y="1393"/>
                    </a:lnTo>
                    <a:lnTo>
                      <a:pt x="1063" y="1409"/>
                    </a:lnTo>
                    <a:lnTo>
                      <a:pt x="1029" y="1424"/>
                    </a:lnTo>
                    <a:lnTo>
                      <a:pt x="996" y="1437"/>
                    </a:lnTo>
                    <a:lnTo>
                      <a:pt x="962" y="1449"/>
                    </a:lnTo>
                    <a:lnTo>
                      <a:pt x="926" y="1459"/>
                    </a:lnTo>
                    <a:lnTo>
                      <a:pt x="890" y="1467"/>
                    </a:lnTo>
                    <a:lnTo>
                      <a:pt x="854" y="1473"/>
                    </a:lnTo>
                    <a:lnTo>
                      <a:pt x="818" y="1479"/>
                    </a:lnTo>
                    <a:lnTo>
                      <a:pt x="780" y="1481"/>
                    </a:lnTo>
                    <a:lnTo>
                      <a:pt x="742" y="1482"/>
                    </a:lnTo>
                    <a:lnTo>
                      <a:pt x="742" y="1482"/>
                    </a:lnTo>
                    <a:lnTo>
                      <a:pt x="704" y="1481"/>
                    </a:lnTo>
                    <a:lnTo>
                      <a:pt x="666" y="1479"/>
                    </a:lnTo>
                    <a:lnTo>
                      <a:pt x="629" y="1473"/>
                    </a:lnTo>
                    <a:lnTo>
                      <a:pt x="592" y="1467"/>
                    </a:lnTo>
                    <a:lnTo>
                      <a:pt x="556" y="1459"/>
                    </a:lnTo>
                    <a:lnTo>
                      <a:pt x="521" y="1449"/>
                    </a:lnTo>
                    <a:lnTo>
                      <a:pt x="486" y="1437"/>
                    </a:lnTo>
                    <a:lnTo>
                      <a:pt x="453" y="1424"/>
                    </a:lnTo>
                    <a:lnTo>
                      <a:pt x="420" y="1409"/>
                    </a:lnTo>
                    <a:lnTo>
                      <a:pt x="388" y="1393"/>
                    </a:lnTo>
                    <a:lnTo>
                      <a:pt x="357" y="1375"/>
                    </a:lnTo>
                    <a:lnTo>
                      <a:pt x="327" y="1356"/>
                    </a:lnTo>
                    <a:lnTo>
                      <a:pt x="298" y="1335"/>
                    </a:lnTo>
                    <a:lnTo>
                      <a:pt x="270" y="1313"/>
                    </a:lnTo>
                    <a:lnTo>
                      <a:pt x="243" y="1290"/>
                    </a:lnTo>
                    <a:lnTo>
                      <a:pt x="217" y="1265"/>
                    </a:lnTo>
                    <a:lnTo>
                      <a:pt x="193" y="1240"/>
                    </a:lnTo>
                    <a:lnTo>
                      <a:pt x="169" y="1213"/>
                    </a:lnTo>
                    <a:lnTo>
                      <a:pt x="148" y="1185"/>
                    </a:lnTo>
                    <a:lnTo>
                      <a:pt x="127" y="1155"/>
                    </a:lnTo>
                    <a:lnTo>
                      <a:pt x="108" y="1126"/>
                    </a:lnTo>
                    <a:lnTo>
                      <a:pt x="90" y="1094"/>
                    </a:lnTo>
                    <a:lnTo>
                      <a:pt x="74" y="1063"/>
                    </a:lnTo>
                    <a:lnTo>
                      <a:pt x="59" y="1029"/>
                    </a:lnTo>
                    <a:lnTo>
                      <a:pt x="46" y="997"/>
                    </a:lnTo>
                    <a:lnTo>
                      <a:pt x="34" y="962"/>
                    </a:lnTo>
                    <a:lnTo>
                      <a:pt x="24" y="926"/>
                    </a:lnTo>
                    <a:lnTo>
                      <a:pt x="15" y="890"/>
                    </a:lnTo>
                    <a:lnTo>
                      <a:pt x="9" y="854"/>
                    </a:lnTo>
                    <a:lnTo>
                      <a:pt x="4" y="818"/>
                    </a:lnTo>
                    <a:lnTo>
                      <a:pt x="1" y="780"/>
                    </a:lnTo>
                    <a:lnTo>
                      <a:pt x="0" y="742"/>
                    </a:lnTo>
                    <a:lnTo>
                      <a:pt x="0" y="742"/>
                    </a:lnTo>
                    <a:lnTo>
                      <a:pt x="1" y="704"/>
                    </a:lnTo>
                    <a:lnTo>
                      <a:pt x="4" y="666"/>
                    </a:lnTo>
                    <a:lnTo>
                      <a:pt x="9" y="629"/>
                    </a:lnTo>
                    <a:lnTo>
                      <a:pt x="15" y="592"/>
                    </a:lnTo>
                    <a:lnTo>
                      <a:pt x="24" y="556"/>
                    </a:lnTo>
                    <a:lnTo>
                      <a:pt x="34" y="521"/>
                    </a:lnTo>
                    <a:lnTo>
                      <a:pt x="46" y="486"/>
                    </a:lnTo>
                    <a:lnTo>
                      <a:pt x="59" y="453"/>
                    </a:lnTo>
                    <a:lnTo>
                      <a:pt x="74" y="420"/>
                    </a:lnTo>
                    <a:lnTo>
                      <a:pt x="90" y="389"/>
                    </a:lnTo>
                    <a:lnTo>
                      <a:pt x="108" y="357"/>
                    </a:lnTo>
                    <a:lnTo>
                      <a:pt x="127" y="327"/>
                    </a:lnTo>
                    <a:lnTo>
                      <a:pt x="148" y="299"/>
                    </a:lnTo>
                    <a:lnTo>
                      <a:pt x="169" y="270"/>
                    </a:lnTo>
                    <a:lnTo>
                      <a:pt x="193" y="243"/>
                    </a:lnTo>
                    <a:lnTo>
                      <a:pt x="217" y="217"/>
                    </a:lnTo>
                    <a:lnTo>
                      <a:pt x="243" y="193"/>
                    </a:lnTo>
                    <a:lnTo>
                      <a:pt x="270" y="169"/>
                    </a:lnTo>
                    <a:lnTo>
                      <a:pt x="298" y="148"/>
                    </a:lnTo>
                    <a:lnTo>
                      <a:pt x="327" y="127"/>
                    </a:lnTo>
                    <a:lnTo>
                      <a:pt x="357" y="107"/>
                    </a:lnTo>
                    <a:lnTo>
                      <a:pt x="388" y="90"/>
                    </a:lnTo>
                    <a:lnTo>
                      <a:pt x="420" y="74"/>
                    </a:lnTo>
                    <a:lnTo>
                      <a:pt x="453" y="59"/>
                    </a:lnTo>
                    <a:lnTo>
                      <a:pt x="486" y="46"/>
                    </a:lnTo>
                    <a:lnTo>
                      <a:pt x="521" y="34"/>
                    </a:lnTo>
                    <a:lnTo>
                      <a:pt x="556" y="24"/>
                    </a:lnTo>
                    <a:lnTo>
                      <a:pt x="592" y="15"/>
                    </a:lnTo>
                    <a:lnTo>
                      <a:pt x="629" y="9"/>
                    </a:lnTo>
                    <a:lnTo>
                      <a:pt x="666" y="4"/>
                    </a:lnTo>
                    <a:lnTo>
                      <a:pt x="704" y="1"/>
                    </a:lnTo>
                    <a:lnTo>
                      <a:pt x="742" y="0"/>
                    </a:lnTo>
                    <a:lnTo>
                      <a:pt x="742" y="0"/>
                    </a:lnTo>
                    <a:lnTo>
                      <a:pt x="780" y="1"/>
                    </a:lnTo>
                    <a:lnTo>
                      <a:pt x="818" y="4"/>
                    </a:lnTo>
                    <a:lnTo>
                      <a:pt x="854" y="9"/>
                    </a:lnTo>
                    <a:lnTo>
                      <a:pt x="890" y="15"/>
                    </a:lnTo>
                    <a:lnTo>
                      <a:pt x="926" y="24"/>
                    </a:lnTo>
                    <a:lnTo>
                      <a:pt x="962" y="34"/>
                    </a:lnTo>
                    <a:lnTo>
                      <a:pt x="996" y="46"/>
                    </a:lnTo>
                    <a:lnTo>
                      <a:pt x="1029" y="59"/>
                    </a:lnTo>
                    <a:lnTo>
                      <a:pt x="1063" y="74"/>
                    </a:lnTo>
                    <a:lnTo>
                      <a:pt x="1094" y="90"/>
                    </a:lnTo>
                    <a:lnTo>
                      <a:pt x="1126" y="107"/>
                    </a:lnTo>
                    <a:lnTo>
                      <a:pt x="1155" y="127"/>
                    </a:lnTo>
                    <a:lnTo>
                      <a:pt x="1184" y="148"/>
                    </a:lnTo>
                    <a:lnTo>
                      <a:pt x="1213" y="169"/>
                    </a:lnTo>
                    <a:lnTo>
                      <a:pt x="1240" y="193"/>
                    </a:lnTo>
                    <a:lnTo>
                      <a:pt x="1265" y="217"/>
                    </a:lnTo>
                    <a:lnTo>
                      <a:pt x="1290" y="243"/>
                    </a:lnTo>
                    <a:lnTo>
                      <a:pt x="1313" y="270"/>
                    </a:lnTo>
                    <a:lnTo>
                      <a:pt x="1335" y="299"/>
                    </a:lnTo>
                    <a:lnTo>
                      <a:pt x="1356" y="327"/>
                    </a:lnTo>
                    <a:lnTo>
                      <a:pt x="1374" y="357"/>
                    </a:lnTo>
                    <a:lnTo>
                      <a:pt x="1393" y="389"/>
                    </a:lnTo>
                    <a:lnTo>
                      <a:pt x="1409" y="420"/>
                    </a:lnTo>
                    <a:lnTo>
                      <a:pt x="1424" y="453"/>
                    </a:lnTo>
                    <a:lnTo>
                      <a:pt x="1437" y="486"/>
                    </a:lnTo>
                    <a:lnTo>
                      <a:pt x="1448" y="521"/>
                    </a:lnTo>
                    <a:lnTo>
                      <a:pt x="1459" y="556"/>
                    </a:lnTo>
                    <a:lnTo>
                      <a:pt x="1467" y="592"/>
                    </a:lnTo>
                    <a:lnTo>
                      <a:pt x="1473" y="629"/>
                    </a:lnTo>
                    <a:lnTo>
                      <a:pt x="1479" y="666"/>
                    </a:lnTo>
                    <a:lnTo>
                      <a:pt x="1481" y="704"/>
                    </a:lnTo>
                    <a:lnTo>
                      <a:pt x="1482" y="742"/>
                    </a:lnTo>
                    <a:lnTo>
                      <a:pt x="1482" y="742"/>
                    </a:lnTo>
                    <a:close/>
                  </a:path>
                </a:pathLst>
              </a:custGeom>
              <a:solidFill>
                <a:schemeClr val="bg1"/>
              </a:solidFill>
              <a:ln>
                <a:noFill/>
              </a:ln>
            </p:spPr>
            <p:txBody>
              <a:bodyPr vert="horz" wrap="square" lIns="91419" tIns="45709" rIns="91419" bIns="45709"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21" name="Freeform 11"/>
              <p:cNvSpPr>
                <a:spLocks noEditPoints="1"/>
              </p:cNvSpPr>
              <p:nvPr/>
            </p:nvSpPr>
            <p:spPr bwMode="auto">
              <a:xfrm>
                <a:off x="3802063" y="1922463"/>
                <a:ext cx="704850" cy="844550"/>
              </a:xfrm>
              <a:custGeom>
                <a:avLst/>
                <a:gdLst>
                  <a:gd name="T0" fmla="*/ 525 w 889"/>
                  <a:gd name="T1" fmla="*/ 410 h 1065"/>
                  <a:gd name="T2" fmla="*/ 629 w 889"/>
                  <a:gd name="T3" fmla="*/ 452 h 1065"/>
                  <a:gd name="T4" fmla="*/ 889 w 889"/>
                  <a:gd name="T5" fmla="*/ 0 h 1065"/>
                  <a:gd name="T6" fmla="*/ 659 w 889"/>
                  <a:gd name="T7" fmla="*/ 473 h 1065"/>
                  <a:gd name="T8" fmla="*/ 700 w 889"/>
                  <a:gd name="T9" fmla="*/ 512 h 1065"/>
                  <a:gd name="T10" fmla="*/ 747 w 889"/>
                  <a:gd name="T11" fmla="*/ 576 h 1065"/>
                  <a:gd name="T12" fmla="*/ 776 w 889"/>
                  <a:gd name="T13" fmla="*/ 652 h 1065"/>
                  <a:gd name="T14" fmla="*/ 787 w 889"/>
                  <a:gd name="T15" fmla="*/ 734 h 1065"/>
                  <a:gd name="T16" fmla="*/ 780 w 889"/>
                  <a:gd name="T17" fmla="*/ 800 h 1065"/>
                  <a:gd name="T18" fmla="*/ 754 w 889"/>
                  <a:gd name="T19" fmla="*/ 878 h 1065"/>
                  <a:gd name="T20" fmla="*/ 711 w 889"/>
                  <a:gd name="T21" fmla="*/ 945 h 1065"/>
                  <a:gd name="T22" fmla="*/ 666 w 889"/>
                  <a:gd name="T23" fmla="*/ 989 h 1065"/>
                  <a:gd name="T24" fmla="*/ 599 w 889"/>
                  <a:gd name="T25" fmla="*/ 1033 h 1065"/>
                  <a:gd name="T26" fmla="*/ 522 w 889"/>
                  <a:gd name="T27" fmla="*/ 1059 h 1065"/>
                  <a:gd name="T28" fmla="*/ 455 w 889"/>
                  <a:gd name="T29" fmla="*/ 1065 h 1065"/>
                  <a:gd name="T30" fmla="*/ 373 w 889"/>
                  <a:gd name="T31" fmla="*/ 1054 h 1065"/>
                  <a:gd name="T32" fmla="*/ 298 w 889"/>
                  <a:gd name="T33" fmla="*/ 1025 h 1065"/>
                  <a:gd name="T34" fmla="*/ 233 w 889"/>
                  <a:gd name="T35" fmla="*/ 980 h 1065"/>
                  <a:gd name="T36" fmla="*/ 190 w 889"/>
                  <a:gd name="T37" fmla="*/ 932 h 1065"/>
                  <a:gd name="T38" fmla="*/ 150 w 889"/>
                  <a:gd name="T39" fmla="*/ 863 h 1065"/>
                  <a:gd name="T40" fmla="*/ 128 w 889"/>
                  <a:gd name="T41" fmla="*/ 784 h 1065"/>
                  <a:gd name="T42" fmla="*/ 125 w 889"/>
                  <a:gd name="T43" fmla="*/ 717 h 1065"/>
                  <a:gd name="T44" fmla="*/ 139 w 889"/>
                  <a:gd name="T45" fmla="*/ 635 h 1065"/>
                  <a:gd name="T46" fmla="*/ 172 w 889"/>
                  <a:gd name="T47" fmla="*/ 563 h 1065"/>
                  <a:gd name="T48" fmla="*/ 222 w 889"/>
                  <a:gd name="T49" fmla="*/ 500 h 1065"/>
                  <a:gd name="T50" fmla="*/ 256 w 889"/>
                  <a:gd name="T51" fmla="*/ 393 h 1065"/>
                  <a:gd name="T52" fmla="*/ 317 w 889"/>
                  <a:gd name="T53" fmla="*/ 433 h 1065"/>
                  <a:gd name="T54" fmla="*/ 431 w 889"/>
                  <a:gd name="T55" fmla="*/ 404 h 1065"/>
                  <a:gd name="T56" fmla="*/ 752 w 889"/>
                  <a:gd name="T57" fmla="*/ 0 h 1065"/>
                  <a:gd name="T58" fmla="*/ 729 w 889"/>
                  <a:gd name="T59" fmla="*/ 0 h 1065"/>
                  <a:gd name="T60" fmla="*/ 491 w 889"/>
                  <a:gd name="T61" fmla="*/ 240 h 1065"/>
                  <a:gd name="T62" fmla="*/ 491 w 889"/>
                  <a:gd name="T63" fmla="*/ 240 h 1065"/>
                  <a:gd name="T64" fmla="*/ 0 w 889"/>
                  <a:gd name="T65" fmla="*/ 0 h 1065"/>
                  <a:gd name="T66" fmla="*/ 439 w 889"/>
                  <a:gd name="T67" fmla="*/ 550 h 1065"/>
                  <a:gd name="T68" fmla="*/ 427 w 889"/>
                  <a:gd name="T69" fmla="*/ 580 h 1065"/>
                  <a:gd name="T70" fmla="*/ 396 w 889"/>
                  <a:gd name="T71" fmla="*/ 648 h 1065"/>
                  <a:gd name="T72" fmla="*/ 646 w 889"/>
                  <a:gd name="T73" fmla="*/ 543 h 1065"/>
                  <a:gd name="T74" fmla="*/ 560 w 889"/>
                  <a:gd name="T75" fmla="*/ 486 h 1065"/>
                  <a:gd name="T76" fmla="*/ 496 w 889"/>
                  <a:gd name="T77" fmla="*/ 467 h 1065"/>
                  <a:gd name="T78" fmla="*/ 442 w 889"/>
                  <a:gd name="T79" fmla="*/ 465 h 1065"/>
                  <a:gd name="T80" fmla="*/ 375 w 889"/>
                  <a:gd name="T81" fmla="*/ 476 h 1065"/>
                  <a:gd name="T82" fmla="*/ 284 w 889"/>
                  <a:gd name="T83" fmla="*/ 526 h 1065"/>
                  <a:gd name="T84" fmla="*/ 218 w 889"/>
                  <a:gd name="T85" fmla="*/ 605 h 1065"/>
                  <a:gd name="T86" fmla="*/ 191 w 889"/>
                  <a:gd name="T87" fmla="*/ 680 h 1065"/>
                  <a:gd name="T88" fmla="*/ 186 w 889"/>
                  <a:gd name="T89" fmla="*/ 734 h 1065"/>
                  <a:gd name="T90" fmla="*/ 195 w 889"/>
                  <a:gd name="T91" fmla="*/ 802 h 1065"/>
                  <a:gd name="T92" fmla="*/ 231 w 889"/>
                  <a:gd name="T93" fmla="*/ 885 h 1065"/>
                  <a:gd name="T94" fmla="*/ 304 w 889"/>
                  <a:gd name="T95" fmla="*/ 958 h 1065"/>
                  <a:gd name="T96" fmla="*/ 388 w 889"/>
                  <a:gd name="T97" fmla="*/ 996 h 1065"/>
                  <a:gd name="T98" fmla="*/ 455 w 889"/>
                  <a:gd name="T99" fmla="*/ 1003 h 1065"/>
                  <a:gd name="T100" fmla="*/ 509 w 889"/>
                  <a:gd name="T101" fmla="*/ 998 h 1065"/>
                  <a:gd name="T102" fmla="*/ 584 w 889"/>
                  <a:gd name="T103" fmla="*/ 971 h 1065"/>
                  <a:gd name="T104" fmla="*/ 663 w 889"/>
                  <a:gd name="T105" fmla="*/ 906 h 1065"/>
                  <a:gd name="T106" fmla="*/ 713 w 889"/>
                  <a:gd name="T107" fmla="*/ 815 h 1065"/>
                  <a:gd name="T108" fmla="*/ 725 w 889"/>
                  <a:gd name="T109" fmla="*/ 748 h 1065"/>
                  <a:gd name="T110" fmla="*/ 722 w 889"/>
                  <a:gd name="T111" fmla="*/ 693 h 1065"/>
                  <a:gd name="T112" fmla="*/ 704 w 889"/>
                  <a:gd name="T113" fmla="*/ 629 h 1065"/>
                  <a:gd name="T114" fmla="*/ 646 w 889"/>
                  <a:gd name="T115" fmla="*/ 543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9" h="1065">
                    <a:moveTo>
                      <a:pt x="455" y="403"/>
                    </a:moveTo>
                    <a:lnTo>
                      <a:pt x="455" y="403"/>
                    </a:lnTo>
                    <a:lnTo>
                      <a:pt x="479" y="403"/>
                    </a:lnTo>
                    <a:lnTo>
                      <a:pt x="502" y="406"/>
                    </a:lnTo>
                    <a:lnTo>
                      <a:pt x="525" y="410"/>
                    </a:lnTo>
                    <a:lnTo>
                      <a:pt x="547" y="415"/>
                    </a:lnTo>
                    <a:lnTo>
                      <a:pt x="568" y="423"/>
                    </a:lnTo>
                    <a:lnTo>
                      <a:pt x="589" y="431"/>
                    </a:lnTo>
                    <a:lnTo>
                      <a:pt x="609" y="440"/>
                    </a:lnTo>
                    <a:lnTo>
                      <a:pt x="629" y="452"/>
                    </a:lnTo>
                    <a:lnTo>
                      <a:pt x="629" y="363"/>
                    </a:lnTo>
                    <a:lnTo>
                      <a:pt x="583" y="363"/>
                    </a:lnTo>
                    <a:lnTo>
                      <a:pt x="568" y="343"/>
                    </a:lnTo>
                    <a:lnTo>
                      <a:pt x="819" y="0"/>
                    </a:lnTo>
                    <a:lnTo>
                      <a:pt x="889" y="0"/>
                    </a:lnTo>
                    <a:lnTo>
                      <a:pt x="641" y="332"/>
                    </a:lnTo>
                    <a:lnTo>
                      <a:pt x="644" y="332"/>
                    </a:lnTo>
                    <a:lnTo>
                      <a:pt x="659" y="332"/>
                    </a:lnTo>
                    <a:lnTo>
                      <a:pt x="659" y="348"/>
                    </a:lnTo>
                    <a:lnTo>
                      <a:pt x="659" y="473"/>
                    </a:lnTo>
                    <a:lnTo>
                      <a:pt x="659" y="473"/>
                    </a:lnTo>
                    <a:lnTo>
                      <a:pt x="674" y="486"/>
                    </a:lnTo>
                    <a:lnTo>
                      <a:pt x="690" y="500"/>
                    </a:lnTo>
                    <a:lnTo>
                      <a:pt x="690" y="500"/>
                    </a:lnTo>
                    <a:lnTo>
                      <a:pt x="700" y="512"/>
                    </a:lnTo>
                    <a:lnTo>
                      <a:pt x="711" y="524"/>
                    </a:lnTo>
                    <a:lnTo>
                      <a:pt x="721" y="536"/>
                    </a:lnTo>
                    <a:lnTo>
                      <a:pt x="730" y="549"/>
                    </a:lnTo>
                    <a:lnTo>
                      <a:pt x="738" y="563"/>
                    </a:lnTo>
                    <a:lnTo>
                      <a:pt x="747" y="576"/>
                    </a:lnTo>
                    <a:lnTo>
                      <a:pt x="754" y="591"/>
                    </a:lnTo>
                    <a:lnTo>
                      <a:pt x="761" y="605"/>
                    </a:lnTo>
                    <a:lnTo>
                      <a:pt x="767" y="620"/>
                    </a:lnTo>
                    <a:lnTo>
                      <a:pt x="772" y="635"/>
                    </a:lnTo>
                    <a:lnTo>
                      <a:pt x="776" y="652"/>
                    </a:lnTo>
                    <a:lnTo>
                      <a:pt x="780" y="667"/>
                    </a:lnTo>
                    <a:lnTo>
                      <a:pt x="783" y="683"/>
                    </a:lnTo>
                    <a:lnTo>
                      <a:pt x="785" y="701"/>
                    </a:lnTo>
                    <a:lnTo>
                      <a:pt x="786" y="717"/>
                    </a:lnTo>
                    <a:lnTo>
                      <a:pt x="787" y="734"/>
                    </a:lnTo>
                    <a:lnTo>
                      <a:pt x="787" y="734"/>
                    </a:lnTo>
                    <a:lnTo>
                      <a:pt x="786" y="752"/>
                    </a:lnTo>
                    <a:lnTo>
                      <a:pt x="785" y="768"/>
                    </a:lnTo>
                    <a:lnTo>
                      <a:pt x="783" y="784"/>
                    </a:lnTo>
                    <a:lnTo>
                      <a:pt x="780" y="800"/>
                    </a:lnTo>
                    <a:lnTo>
                      <a:pt x="776" y="817"/>
                    </a:lnTo>
                    <a:lnTo>
                      <a:pt x="772" y="833"/>
                    </a:lnTo>
                    <a:lnTo>
                      <a:pt x="767" y="848"/>
                    </a:lnTo>
                    <a:lnTo>
                      <a:pt x="761" y="863"/>
                    </a:lnTo>
                    <a:lnTo>
                      <a:pt x="754" y="878"/>
                    </a:lnTo>
                    <a:lnTo>
                      <a:pt x="747" y="892"/>
                    </a:lnTo>
                    <a:lnTo>
                      <a:pt x="738" y="906"/>
                    </a:lnTo>
                    <a:lnTo>
                      <a:pt x="730" y="919"/>
                    </a:lnTo>
                    <a:lnTo>
                      <a:pt x="721" y="932"/>
                    </a:lnTo>
                    <a:lnTo>
                      <a:pt x="711" y="945"/>
                    </a:lnTo>
                    <a:lnTo>
                      <a:pt x="700" y="957"/>
                    </a:lnTo>
                    <a:lnTo>
                      <a:pt x="690" y="969"/>
                    </a:lnTo>
                    <a:lnTo>
                      <a:pt x="690" y="969"/>
                    </a:lnTo>
                    <a:lnTo>
                      <a:pt x="679" y="980"/>
                    </a:lnTo>
                    <a:lnTo>
                      <a:pt x="666" y="989"/>
                    </a:lnTo>
                    <a:lnTo>
                      <a:pt x="654" y="999"/>
                    </a:lnTo>
                    <a:lnTo>
                      <a:pt x="641" y="1009"/>
                    </a:lnTo>
                    <a:lnTo>
                      <a:pt x="628" y="1018"/>
                    </a:lnTo>
                    <a:lnTo>
                      <a:pt x="614" y="1025"/>
                    </a:lnTo>
                    <a:lnTo>
                      <a:pt x="599" y="1033"/>
                    </a:lnTo>
                    <a:lnTo>
                      <a:pt x="584" y="1039"/>
                    </a:lnTo>
                    <a:lnTo>
                      <a:pt x="569" y="1046"/>
                    </a:lnTo>
                    <a:lnTo>
                      <a:pt x="554" y="1050"/>
                    </a:lnTo>
                    <a:lnTo>
                      <a:pt x="539" y="1054"/>
                    </a:lnTo>
                    <a:lnTo>
                      <a:pt x="522" y="1059"/>
                    </a:lnTo>
                    <a:lnTo>
                      <a:pt x="506" y="1062"/>
                    </a:lnTo>
                    <a:lnTo>
                      <a:pt x="490" y="1063"/>
                    </a:lnTo>
                    <a:lnTo>
                      <a:pt x="472" y="1065"/>
                    </a:lnTo>
                    <a:lnTo>
                      <a:pt x="455" y="1065"/>
                    </a:lnTo>
                    <a:lnTo>
                      <a:pt x="455" y="1065"/>
                    </a:lnTo>
                    <a:lnTo>
                      <a:pt x="439" y="1065"/>
                    </a:lnTo>
                    <a:lnTo>
                      <a:pt x="421" y="1063"/>
                    </a:lnTo>
                    <a:lnTo>
                      <a:pt x="405" y="1062"/>
                    </a:lnTo>
                    <a:lnTo>
                      <a:pt x="389" y="1059"/>
                    </a:lnTo>
                    <a:lnTo>
                      <a:pt x="373" y="1054"/>
                    </a:lnTo>
                    <a:lnTo>
                      <a:pt x="357" y="1050"/>
                    </a:lnTo>
                    <a:lnTo>
                      <a:pt x="341" y="1046"/>
                    </a:lnTo>
                    <a:lnTo>
                      <a:pt x="327" y="1039"/>
                    </a:lnTo>
                    <a:lnTo>
                      <a:pt x="312" y="1033"/>
                    </a:lnTo>
                    <a:lnTo>
                      <a:pt x="298" y="1025"/>
                    </a:lnTo>
                    <a:lnTo>
                      <a:pt x="284" y="1018"/>
                    </a:lnTo>
                    <a:lnTo>
                      <a:pt x="271" y="1009"/>
                    </a:lnTo>
                    <a:lnTo>
                      <a:pt x="257" y="999"/>
                    </a:lnTo>
                    <a:lnTo>
                      <a:pt x="244" y="989"/>
                    </a:lnTo>
                    <a:lnTo>
                      <a:pt x="233" y="980"/>
                    </a:lnTo>
                    <a:lnTo>
                      <a:pt x="222" y="969"/>
                    </a:lnTo>
                    <a:lnTo>
                      <a:pt x="222" y="969"/>
                    </a:lnTo>
                    <a:lnTo>
                      <a:pt x="210" y="957"/>
                    </a:lnTo>
                    <a:lnTo>
                      <a:pt x="200" y="945"/>
                    </a:lnTo>
                    <a:lnTo>
                      <a:pt x="190" y="932"/>
                    </a:lnTo>
                    <a:lnTo>
                      <a:pt x="180" y="919"/>
                    </a:lnTo>
                    <a:lnTo>
                      <a:pt x="172" y="906"/>
                    </a:lnTo>
                    <a:lnTo>
                      <a:pt x="164" y="892"/>
                    </a:lnTo>
                    <a:lnTo>
                      <a:pt x="157" y="878"/>
                    </a:lnTo>
                    <a:lnTo>
                      <a:pt x="150" y="863"/>
                    </a:lnTo>
                    <a:lnTo>
                      <a:pt x="145" y="848"/>
                    </a:lnTo>
                    <a:lnTo>
                      <a:pt x="139" y="833"/>
                    </a:lnTo>
                    <a:lnTo>
                      <a:pt x="135" y="817"/>
                    </a:lnTo>
                    <a:lnTo>
                      <a:pt x="130" y="800"/>
                    </a:lnTo>
                    <a:lnTo>
                      <a:pt x="128" y="784"/>
                    </a:lnTo>
                    <a:lnTo>
                      <a:pt x="126" y="768"/>
                    </a:lnTo>
                    <a:lnTo>
                      <a:pt x="125" y="752"/>
                    </a:lnTo>
                    <a:lnTo>
                      <a:pt x="124" y="734"/>
                    </a:lnTo>
                    <a:lnTo>
                      <a:pt x="124" y="734"/>
                    </a:lnTo>
                    <a:lnTo>
                      <a:pt x="125" y="717"/>
                    </a:lnTo>
                    <a:lnTo>
                      <a:pt x="126" y="701"/>
                    </a:lnTo>
                    <a:lnTo>
                      <a:pt x="128" y="683"/>
                    </a:lnTo>
                    <a:lnTo>
                      <a:pt x="130" y="667"/>
                    </a:lnTo>
                    <a:lnTo>
                      <a:pt x="135" y="652"/>
                    </a:lnTo>
                    <a:lnTo>
                      <a:pt x="139" y="635"/>
                    </a:lnTo>
                    <a:lnTo>
                      <a:pt x="145" y="620"/>
                    </a:lnTo>
                    <a:lnTo>
                      <a:pt x="150" y="605"/>
                    </a:lnTo>
                    <a:lnTo>
                      <a:pt x="157" y="591"/>
                    </a:lnTo>
                    <a:lnTo>
                      <a:pt x="164" y="576"/>
                    </a:lnTo>
                    <a:lnTo>
                      <a:pt x="172" y="563"/>
                    </a:lnTo>
                    <a:lnTo>
                      <a:pt x="180" y="549"/>
                    </a:lnTo>
                    <a:lnTo>
                      <a:pt x="190" y="536"/>
                    </a:lnTo>
                    <a:lnTo>
                      <a:pt x="200" y="524"/>
                    </a:lnTo>
                    <a:lnTo>
                      <a:pt x="210" y="512"/>
                    </a:lnTo>
                    <a:lnTo>
                      <a:pt x="222" y="500"/>
                    </a:lnTo>
                    <a:lnTo>
                      <a:pt x="222" y="500"/>
                    </a:lnTo>
                    <a:lnTo>
                      <a:pt x="233" y="489"/>
                    </a:lnTo>
                    <a:lnTo>
                      <a:pt x="246" y="478"/>
                    </a:lnTo>
                    <a:lnTo>
                      <a:pt x="246" y="379"/>
                    </a:lnTo>
                    <a:lnTo>
                      <a:pt x="256" y="393"/>
                    </a:lnTo>
                    <a:lnTo>
                      <a:pt x="276" y="393"/>
                    </a:lnTo>
                    <a:lnTo>
                      <a:pt x="276" y="455"/>
                    </a:lnTo>
                    <a:lnTo>
                      <a:pt x="276" y="455"/>
                    </a:lnTo>
                    <a:lnTo>
                      <a:pt x="295" y="443"/>
                    </a:lnTo>
                    <a:lnTo>
                      <a:pt x="317" y="433"/>
                    </a:lnTo>
                    <a:lnTo>
                      <a:pt x="338" y="424"/>
                    </a:lnTo>
                    <a:lnTo>
                      <a:pt x="361" y="416"/>
                    </a:lnTo>
                    <a:lnTo>
                      <a:pt x="383" y="411"/>
                    </a:lnTo>
                    <a:lnTo>
                      <a:pt x="407" y="406"/>
                    </a:lnTo>
                    <a:lnTo>
                      <a:pt x="431" y="404"/>
                    </a:lnTo>
                    <a:lnTo>
                      <a:pt x="455" y="403"/>
                    </a:lnTo>
                    <a:lnTo>
                      <a:pt x="455" y="403"/>
                    </a:lnTo>
                    <a:close/>
                    <a:moveTo>
                      <a:pt x="556" y="328"/>
                    </a:moveTo>
                    <a:lnTo>
                      <a:pt x="795" y="0"/>
                    </a:lnTo>
                    <a:lnTo>
                      <a:pt x="752" y="0"/>
                    </a:lnTo>
                    <a:lnTo>
                      <a:pt x="534" y="299"/>
                    </a:lnTo>
                    <a:lnTo>
                      <a:pt x="556" y="328"/>
                    </a:lnTo>
                    <a:lnTo>
                      <a:pt x="556" y="328"/>
                    </a:lnTo>
                    <a:close/>
                    <a:moveTo>
                      <a:pt x="522" y="283"/>
                    </a:moveTo>
                    <a:lnTo>
                      <a:pt x="729" y="0"/>
                    </a:lnTo>
                    <a:lnTo>
                      <a:pt x="686" y="0"/>
                    </a:lnTo>
                    <a:lnTo>
                      <a:pt x="503" y="255"/>
                    </a:lnTo>
                    <a:lnTo>
                      <a:pt x="522" y="283"/>
                    </a:lnTo>
                    <a:lnTo>
                      <a:pt x="522" y="283"/>
                    </a:lnTo>
                    <a:close/>
                    <a:moveTo>
                      <a:pt x="491" y="240"/>
                    </a:moveTo>
                    <a:lnTo>
                      <a:pt x="663" y="0"/>
                    </a:lnTo>
                    <a:lnTo>
                      <a:pt x="618" y="0"/>
                    </a:lnTo>
                    <a:lnTo>
                      <a:pt x="464" y="205"/>
                    </a:lnTo>
                    <a:lnTo>
                      <a:pt x="491" y="240"/>
                    </a:lnTo>
                    <a:lnTo>
                      <a:pt x="491" y="240"/>
                    </a:lnTo>
                    <a:close/>
                    <a:moveTo>
                      <a:pt x="0" y="0"/>
                    </a:moveTo>
                    <a:lnTo>
                      <a:pt x="272" y="362"/>
                    </a:lnTo>
                    <a:lnTo>
                      <a:pt x="544" y="362"/>
                    </a:lnTo>
                    <a:lnTo>
                      <a:pt x="273" y="0"/>
                    </a:lnTo>
                    <a:lnTo>
                      <a:pt x="0" y="0"/>
                    </a:lnTo>
                    <a:lnTo>
                      <a:pt x="0" y="0"/>
                    </a:lnTo>
                    <a:close/>
                    <a:moveTo>
                      <a:pt x="508" y="918"/>
                    </a:moveTo>
                    <a:lnTo>
                      <a:pt x="508" y="550"/>
                    </a:lnTo>
                    <a:lnTo>
                      <a:pt x="439" y="550"/>
                    </a:lnTo>
                    <a:lnTo>
                      <a:pt x="439" y="550"/>
                    </a:lnTo>
                    <a:lnTo>
                      <a:pt x="438" y="557"/>
                    </a:lnTo>
                    <a:lnTo>
                      <a:pt x="436" y="565"/>
                    </a:lnTo>
                    <a:lnTo>
                      <a:pt x="431" y="572"/>
                    </a:lnTo>
                    <a:lnTo>
                      <a:pt x="427" y="580"/>
                    </a:lnTo>
                    <a:lnTo>
                      <a:pt x="427" y="580"/>
                    </a:lnTo>
                    <a:lnTo>
                      <a:pt x="420" y="587"/>
                    </a:lnTo>
                    <a:lnTo>
                      <a:pt x="413" y="591"/>
                    </a:lnTo>
                    <a:lnTo>
                      <a:pt x="405" y="594"/>
                    </a:lnTo>
                    <a:lnTo>
                      <a:pt x="396" y="595"/>
                    </a:lnTo>
                    <a:lnTo>
                      <a:pt x="396" y="648"/>
                    </a:lnTo>
                    <a:lnTo>
                      <a:pt x="428" y="648"/>
                    </a:lnTo>
                    <a:lnTo>
                      <a:pt x="428" y="918"/>
                    </a:lnTo>
                    <a:lnTo>
                      <a:pt x="508" y="918"/>
                    </a:lnTo>
                    <a:lnTo>
                      <a:pt x="508" y="918"/>
                    </a:lnTo>
                    <a:close/>
                    <a:moveTo>
                      <a:pt x="646" y="543"/>
                    </a:moveTo>
                    <a:lnTo>
                      <a:pt x="646" y="543"/>
                    </a:lnTo>
                    <a:lnTo>
                      <a:pt x="627" y="526"/>
                    </a:lnTo>
                    <a:lnTo>
                      <a:pt x="606" y="511"/>
                    </a:lnTo>
                    <a:lnTo>
                      <a:pt x="584" y="496"/>
                    </a:lnTo>
                    <a:lnTo>
                      <a:pt x="560" y="486"/>
                    </a:lnTo>
                    <a:lnTo>
                      <a:pt x="548" y="480"/>
                    </a:lnTo>
                    <a:lnTo>
                      <a:pt x="535" y="476"/>
                    </a:lnTo>
                    <a:lnTo>
                      <a:pt x="522" y="473"/>
                    </a:lnTo>
                    <a:lnTo>
                      <a:pt x="509" y="469"/>
                    </a:lnTo>
                    <a:lnTo>
                      <a:pt x="496" y="467"/>
                    </a:lnTo>
                    <a:lnTo>
                      <a:pt x="483" y="466"/>
                    </a:lnTo>
                    <a:lnTo>
                      <a:pt x="469" y="465"/>
                    </a:lnTo>
                    <a:lnTo>
                      <a:pt x="455" y="464"/>
                    </a:lnTo>
                    <a:lnTo>
                      <a:pt x="455" y="464"/>
                    </a:lnTo>
                    <a:lnTo>
                      <a:pt x="442" y="465"/>
                    </a:lnTo>
                    <a:lnTo>
                      <a:pt x="428" y="466"/>
                    </a:lnTo>
                    <a:lnTo>
                      <a:pt x="414" y="467"/>
                    </a:lnTo>
                    <a:lnTo>
                      <a:pt x="401" y="469"/>
                    </a:lnTo>
                    <a:lnTo>
                      <a:pt x="388" y="473"/>
                    </a:lnTo>
                    <a:lnTo>
                      <a:pt x="375" y="476"/>
                    </a:lnTo>
                    <a:lnTo>
                      <a:pt x="363" y="480"/>
                    </a:lnTo>
                    <a:lnTo>
                      <a:pt x="351" y="486"/>
                    </a:lnTo>
                    <a:lnTo>
                      <a:pt x="327" y="496"/>
                    </a:lnTo>
                    <a:lnTo>
                      <a:pt x="304" y="511"/>
                    </a:lnTo>
                    <a:lnTo>
                      <a:pt x="284" y="526"/>
                    </a:lnTo>
                    <a:lnTo>
                      <a:pt x="265" y="543"/>
                    </a:lnTo>
                    <a:lnTo>
                      <a:pt x="265" y="543"/>
                    </a:lnTo>
                    <a:lnTo>
                      <a:pt x="248" y="563"/>
                    </a:lnTo>
                    <a:lnTo>
                      <a:pt x="231" y="583"/>
                    </a:lnTo>
                    <a:lnTo>
                      <a:pt x="218" y="605"/>
                    </a:lnTo>
                    <a:lnTo>
                      <a:pt x="206" y="629"/>
                    </a:lnTo>
                    <a:lnTo>
                      <a:pt x="202" y="641"/>
                    </a:lnTo>
                    <a:lnTo>
                      <a:pt x="198" y="654"/>
                    </a:lnTo>
                    <a:lnTo>
                      <a:pt x="195" y="667"/>
                    </a:lnTo>
                    <a:lnTo>
                      <a:pt x="191" y="680"/>
                    </a:lnTo>
                    <a:lnTo>
                      <a:pt x="189" y="693"/>
                    </a:lnTo>
                    <a:lnTo>
                      <a:pt x="187" y="706"/>
                    </a:lnTo>
                    <a:lnTo>
                      <a:pt x="186" y="720"/>
                    </a:lnTo>
                    <a:lnTo>
                      <a:pt x="186" y="734"/>
                    </a:lnTo>
                    <a:lnTo>
                      <a:pt x="186" y="734"/>
                    </a:lnTo>
                    <a:lnTo>
                      <a:pt x="186" y="748"/>
                    </a:lnTo>
                    <a:lnTo>
                      <a:pt x="187" y="761"/>
                    </a:lnTo>
                    <a:lnTo>
                      <a:pt x="189" y="775"/>
                    </a:lnTo>
                    <a:lnTo>
                      <a:pt x="191" y="788"/>
                    </a:lnTo>
                    <a:lnTo>
                      <a:pt x="195" y="802"/>
                    </a:lnTo>
                    <a:lnTo>
                      <a:pt x="198" y="815"/>
                    </a:lnTo>
                    <a:lnTo>
                      <a:pt x="202" y="826"/>
                    </a:lnTo>
                    <a:lnTo>
                      <a:pt x="206" y="840"/>
                    </a:lnTo>
                    <a:lnTo>
                      <a:pt x="218" y="862"/>
                    </a:lnTo>
                    <a:lnTo>
                      <a:pt x="231" y="885"/>
                    </a:lnTo>
                    <a:lnTo>
                      <a:pt x="248" y="906"/>
                    </a:lnTo>
                    <a:lnTo>
                      <a:pt x="265" y="925"/>
                    </a:lnTo>
                    <a:lnTo>
                      <a:pt x="265" y="925"/>
                    </a:lnTo>
                    <a:lnTo>
                      <a:pt x="284" y="943"/>
                    </a:lnTo>
                    <a:lnTo>
                      <a:pt x="304" y="958"/>
                    </a:lnTo>
                    <a:lnTo>
                      <a:pt x="327" y="971"/>
                    </a:lnTo>
                    <a:lnTo>
                      <a:pt x="351" y="983"/>
                    </a:lnTo>
                    <a:lnTo>
                      <a:pt x="363" y="987"/>
                    </a:lnTo>
                    <a:lnTo>
                      <a:pt x="375" y="992"/>
                    </a:lnTo>
                    <a:lnTo>
                      <a:pt x="388" y="996"/>
                    </a:lnTo>
                    <a:lnTo>
                      <a:pt x="401" y="998"/>
                    </a:lnTo>
                    <a:lnTo>
                      <a:pt x="414" y="1001"/>
                    </a:lnTo>
                    <a:lnTo>
                      <a:pt x="428" y="1002"/>
                    </a:lnTo>
                    <a:lnTo>
                      <a:pt x="442" y="1003"/>
                    </a:lnTo>
                    <a:lnTo>
                      <a:pt x="455" y="1003"/>
                    </a:lnTo>
                    <a:lnTo>
                      <a:pt x="455" y="1003"/>
                    </a:lnTo>
                    <a:lnTo>
                      <a:pt x="469" y="1003"/>
                    </a:lnTo>
                    <a:lnTo>
                      <a:pt x="483" y="1002"/>
                    </a:lnTo>
                    <a:lnTo>
                      <a:pt x="496" y="1001"/>
                    </a:lnTo>
                    <a:lnTo>
                      <a:pt x="509" y="998"/>
                    </a:lnTo>
                    <a:lnTo>
                      <a:pt x="522" y="996"/>
                    </a:lnTo>
                    <a:lnTo>
                      <a:pt x="535" y="992"/>
                    </a:lnTo>
                    <a:lnTo>
                      <a:pt x="548" y="987"/>
                    </a:lnTo>
                    <a:lnTo>
                      <a:pt x="560" y="983"/>
                    </a:lnTo>
                    <a:lnTo>
                      <a:pt x="584" y="971"/>
                    </a:lnTo>
                    <a:lnTo>
                      <a:pt x="606" y="958"/>
                    </a:lnTo>
                    <a:lnTo>
                      <a:pt x="627" y="943"/>
                    </a:lnTo>
                    <a:lnTo>
                      <a:pt x="646" y="925"/>
                    </a:lnTo>
                    <a:lnTo>
                      <a:pt x="646" y="925"/>
                    </a:lnTo>
                    <a:lnTo>
                      <a:pt x="663" y="906"/>
                    </a:lnTo>
                    <a:lnTo>
                      <a:pt x="679" y="885"/>
                    </a:lnTo>
                    <a:lnTo>
                      <a:pt x="693" y="862"/>
                    </a:lnTo>
                    <a:lnTo>
                      <a:pt x="704" y="840"/>
                    </a:lnTo>
                    <a:lnTo>
                      <a:pt x="709" y="826"/>
                    </a:lnTo>
                    <a:lnTo>
                      <a:pt x="713" y="815"/>
                    </a:lnTo>
                    <a:lnTo>
                      <a:pt x="717" y="802"/>
                    </a:lnTo>
                    <a:lnTo>
                      <a:pt x="720" y="788"/>
                    </a:lnTo>
                    <a:lnTo>
                      <a:pt x="722" y="775"/>
                    </a:lnTo>
                    <a:lnTo>
                      <a:pt x="724" y="761"/>
                    </a:lnTo>
                    <a:lnTo>
                      <a:pt x="725" y="748"/>
                    </a:lnTo>
                    <a:lnTo>
                      <a:pt x="725" y="734"/>
                    </a:lnTo>
                    <a:lnTo>
                      <a:pt x="725" y="734"/>
                    </a:lnTo>
                    <a:lnTo>
                      <a:pt x="725" y="720"/>
                    </a:lnTo>
                    <a:lnTo>
                      <a:pt x="724" y="706"/>
                    </a:lnTo>
                    <a:lnTo>
                      <a:pt x="722" y="693"/>
                    </a:lnTo>
                    <a:lnTo>
                      <a:pt x="720" y="680"/>
                    </a:lnTo>
                    <a:lnTo>
                      <a:pt x="717" y="667"/>
                    </a:lnTo>
                    <a:lnTo>
                      <a:pt x="713" y="654"/>
                    </a:lnTo>
                    <a:lnTo>
                      <a:pt x="709" y="641"/>
                    </a:lnTo>
                    <a:lnTo>
                      <a:pt x="704" y="629"/>
                    </a:lnTo>
                    <a:lnTo>
                      <a:pt x="693" y="605"/>
                    </a:lnTo>
                    <a:lnTo>
                      <a:pt x="679" y="583"/>
                    </a:lnTo>
                    <a:lnTo>
                      <a:pt x="663" y="563"/>
                    </a:lnTo>
                    <a:lnTo>
                      <a:pt x="646" y="543"/>
                    </a:lnTo>
                    <a:lnTo>
                      <a:pt x="646" y="543"/>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grpSp>
    </p:spTree>
    <p:extLst>
      <p:ext uri="{BB962C8B-B14F-4D97-AF65-F5344CB8AC3E}">
        <p14:creationId xmlns:p14="http://schemas.microsoft.com/office/powerpoint/2010/main" val="217173541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7"/>
          <p:cNvGrpSpPr/>
          <p:nvPr/>
        </p:nvGrpSpPr>
        <p:grpSpPr>
          <a:xfrm>
            <a:off x="1363247" y="2049484"/>
            <a:ext cx="6541550" cy="1262701"/>
            <a:chOff x="0" y="130227"/>
            <a:chExt cx="8722065" cy="1683600"/>
          </a:xfrm>
          <a:solidFill>
            <a:srgbClr val="00B0F0"/>
          </a:solidFill>
        </p:grpSpPr>
        <p:sp>
          <p:nvSpPr>
            <p:cNvPr id="614" name="Shape 614"/>
            <p:cNvSpPr/>
            <p:nvPr/>
          </p:nvSpPr>
          <p:spPr>
            <a:xfrm>
              <a:off x="0" y="206261"/>
              <a:ext cx="7912283" cy="1551058"/>
            </a:xfrm>
            <a:prstGeom prst="rect">
              <a:avLst/>
            </a:prstGeom>
            <a:grpFill/>
            <a:ln w="25400" cap="flat">
              <a:solidFill>
                <a:srgbClr val="00B0F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5" name="Shape 615"/>
            <p:cNvSpPr/>
            <p:nvPr/>
          </p:nvSpPr>
          <p:spPr>
            <a:xfrm rot="5400000">
              <a:off x="7475373" y="567134"/>
              <a:ext cx="1683600" cy="809785"/>
            </a:xfrm>
            <a:prstGeom prst="triangle">
              <a:avLst/>
            </a:prstGeom>
            <a:grpFill/>
            <a:ln w="25400" cap="flat">
              <a:solidFill>
                <a:srgbClr val="00B0F0"/>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6" name="Shape 616"/>
            <p:cNvSpPr/>
            <p:nvPr/>
          </p:nvSpPr>
          <p:spPr>
            <a:xfrm>
              <a:off x="3790447" y="634560"/>
              <a:ext cx="4712358" cy="615548"/>
            </a:xfrm>
            <a:prstGeom prst="rect">
              <a:avLst/>
            </a:prstGeom>
            <a:grpFill/>
            <a:ln w="9525" cap="flat">
              <a:solidFill>
                <a:srgbClr val="00B0F0"/>
              </a:solidFill>
              <a:prstDash val="solid"/>
              <a:round/>
            </a:ln>
            <a:effectLst/>
          </p:spPr>
          <p:txBody>
            <a:bodyPr wrap="square" lIns="45718" tIns="45718" rIns="45718" bIns="45718" numCol="1" anchor="t">
              <a:spAutoFit/>
            </a:bodyPr>
            <a:lstStyle>
              <a:lvl1pPr>
                <a:defRPr sz="4800" spc="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smtClean="0"/>
                <a:t>业务流程及系统</a:t>
              </a:r>
              <a:r>
                <a:rPr lang="zh-CN" altLang="en-US" sz="2400" dirty="0"/>
                <a:t>操作</a:t>
              </a:r>
              <a:endParaRPr sz="2400" dirty="0"/>
            </a:p>
          </p:txBody>
        </p:sp>
      </p:grpSp>
      <p:grpSp>
        <p:nvGrpSpPr>
          <p:cNvPr id="3" name="Group 622"/>
          <p:cNvGrpSpPr/>
          <p:nvPr/>
        </p:nvGrpSpPr>
        <p:grpSpPr>
          <a:xfrm>
            <a:off x="1561352" y="1373313"/>
            <a:ext cx="2619921" cy="2619921"/>
            <a:chOff x="-1" y="-1"/>
            <a:chExt cx="3493225" cy="3493225"/>
          </a:xfrm>
        </p:grpSpPr>
        <p:sp>
          <p:nvSpPr>
            <p:cNvPr id="618" name="Shape 618"/>
            <p:cNvSpPr/>
            <p:nvPr/>
          </p:nvSpPr>
          <p:spPr>
            <a:xfrm>
              <a:off x="263460" y="155473"/>
              <a:ext cx="2999383" cy="3035957"/>
            </a:xfrm>
            <a:prstGeom prst="ellipse">
              <a:avLst/>
            </a:prstGeom>
            <a:solidFill>
              <a:srgbClr val="FFFFFF"/>
            </a:solidFill>
            <a:ln w="25400" cap="flat">
              <a:solidFill>
                <a:srgbClr val="FFFFFF"/>
              </a:solidFill>
              <a:prstDash val="solid"/>
              <a:round/>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19" name="Shape 619"/>
            <p:cNvSpPr/>
            <p:nvPr/>
          </p:nvSpPr>
          <p:spPr>
            <a:xfrm>
              <a:off x="585897" y="582641"/>
              <a:ext cx="2321437" cy="2321437"/>
            </a:xfrm>
            <a:prstGeom prst="ellipse">
              <a:avLst/>
            </a:prstGeom>
            <a:solidFill>
              <a:srgbClr val="00B0F0"/>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620" name="Shape 620"/>
            <p:cNvSpPr/>
            <p:nvPr/>
          </p:nvSpPr>
          <p:spPr>
            <a:xfrm>
              <a:off x="-1" y="-1"/>
              <a:ext cx="3493225" cy="34932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50" y="10800"/>
                  </a:moveTo>
                  <a:cubicBezTo>
                    <a:pt x="1850" y="15743"/>
                    <a:pt x="5857" y="19750"/>
                    <a:pt x="10800" y="19750"/>
                  </a:cubicBezTo>
                  <a:cubicBezTo>
                    <a:pt x="15743" y="19750"/>
                    <a:pt x="19750" y="15743"/>
                    <a:pt x="19750" y="10800"/>
                  </a:cubicBezTo>
                  <a:cubicBezTo>
                    <a:pt x="19750" y="5857"/>
                    <a:pt x="15743" y="1850"/>
                    <a:pt x="10800" y="1850"/>
                  </a:cubicBezTo>
                  <a:cubicBezTo>
                    <a:pt x="5857" y="1850"/>
                    <a:pt x="1850" y="5857"/>
                    <a:pt x="1850" y="10800"/>
                  </a:cubicBezTo>
                  <a:close/>
                </a:path>
              </a:pathLst>
            </a:custGeom>
            <a:solidFill>
              <a:srgbClr val="FFFFFF"/>
            </a:solidFill>
            <a:ln w="12700" cap="flat">
              <a:noFill/>
              <a:miter lim="400000"/>
            </a:ln>
            <a:effectLst>
              <a:outerShdw blurRad="63500" rotWithShape="0">
                <a:srgbClr val="000000">
                  <a:alpha val="20000"/>
                </a:srgbClr>
              </a:outerShdw>
            </a:effectLst>
          </p:spPr>
          <p:txBody>
            <a:bodyPr wrap="square" lIns="45718" tIns="45718" rIns="45718" bIns="45718" numCol="1" anchor="ctr">
              <a:noAutofit/>
            </a:bodyPr>
            <a:lstStyle/>
            <a:p>
              <a:pPr algn="ctr">
                <a:defRPr sz="1600">
                  <a:latin typeface="Arial" panose="020B0604020202020204"/>
                  <a:ea typeface="Arial" panose="020B0604020202020204"/>
                  <a:cs typeface="Arial" panose="020B0604020202020204"/>
                  <a:sym typeface="Arial" panose="020B0604020202020204"/>
                </a:defRPr>
              </a:pPr>
              <a:endParaRPr/>
            </a:p>
          </p:txBody>
        </p:sp>
        <p:sp>
          <p:nvSpPr>
            <p:cNvPr id="621" name="Shape 621"/>
            <p:cNvSpPr/>
            <p:nvPr/>
          </p:nvSpPr>
          <p:spPr>
            <a:xfrm>
              <a:off x="792077" y="706686"/>
              <a:ext cx="1948389" cy="2092873"/>
            </a:xfrm>
            <a:prstGeom prst="rect">
              <a:avLst/>
            </a:prstGeom>
            <a:noFill/>
            <a:ln w="12700" cap="flat">
              <a:noFill/>
              <a:miter lim="400000"/>
            </a:ln>
            <a:effectLst/>
          </p:spPr>
          <p:txBody>
            <a:bodyPr wrap="none" lIns="45718" tIns="45718" rIns="45718" bIns="45718" numCol="1" anchor="t">
              <a:spAutoFit/>
            </a:bodyPr>
            <a:lstStyle>
              <a:lvl1pPr>
                <a:defRPr sz="12800">
                  <a:solidFill>
                    <a:srgbClr val="FFFFFF"/>
                  </a:solidFill>
                  <a:latin typeface="Arial" panose="020B0604020202020204"/>
                  <a:ea typeface="Arial" panose="020B0604020202020204"/>
                  <a:cs typeface="Arial" panose="020B0604020202020204"/>
                  <a:sym typeface="Arial" panose="020B0604020202020204"/>
                </a:defRPr>
              </a:lvl1pPr>
            </a:lstStyle>
            <a:p>
              <a:r>
                <a:rPr sz="9600" dirty="0"/>
                <a:t>02</a:t>
              </a:r>
            </a:p>
          </p:txBody>
        </p:sp>
      </p:grpSp>
      <p:pic>
        <p:nvPicPr>
          <p:cNvPr id="11" name="图片 10" descr="底边.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38894"/>
            <a:ext cx="9144000" cy="106988"/>
          </a:xfrm>
          <a:prstGeom prst="rect">
            <a:avLst/>
          </a:prstGeom>
        </p:spPr>
      </p:pic>
    </p:spTree>
    <p:extLst>
      <p:ext uri="{BB962C8B-B14F-4D97-AF65-F5344CB8AC3E}">
        <p14:creationId xmlns:p14="http://schemas.microsoft.com/office/powerpoint/2010/main" val="41135252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3"/>
                                        </p:tgtEl>
                                        <p:attrNameLst>
                                          <p:attrName>style.visibility</p:attrName>
                                        </p:attrNameLst>
                                      </p:cBhvr>
                                      <p:to>
                                        <p:strVal val="visible"/>
                                      </p:to>
                                    </p:set>
                                    <p:animEffect transition="in" filter="dissolv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indefinite" fill="hold"/>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15900" y="267742"/>
            <a:ext cx="3708400" cy="431800"/>
          </a:xfrm>
        </p:spPr>
        <p:txBody>
          <a:bodyPr/>
          <a:lstStyle/>
          <a:p>
            <a:r>
              <a:rPr lang="zh-CN" altLang="en-US" dirty="0"/>
              <a:t>分期业务办理流程概述</a:t>
            </a:r>
          </a:p>
        </p:txBody>
      </p:sp>
      <p:cxnSp>
        <p:nvCxnSpPr>
          <p:cNvPr id="96" name="直接连接符 95"/>
          <p:cNvCxnSpPr>
            <a:stCxn id="127" idx="0"/>
          </p:cNvCxnSpPr>
          <p:nvPr/>
        </p:nvCxnSpPr>
        <p:spPr>
          <a:xfrm flipH="1">
            <a:off x="4355976" y="1240457"/>
            <a:ext cx="4918" cy="34915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71600" y="1347614"/>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051720"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客户端</a:t>
            </a:r>
            <a:endParaRPr lang="zh-CN" altLang="en-US" sz="16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5940152" y="987574"/>
            <a:ext cx="1008112"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销售端</a:t>
            </a:r>
            <a:endParaRPr lang="zh-CN" altLang="en-US" sz="16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1979712" y="156363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注册</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979712" y="2067694"/>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鉴权</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979712" y="2571750"/>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基本信息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1979712" y="3075806"/>
            <a:ext cx="990398"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联系人信息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5885859" y="156363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商户信息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5892739" y="206769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商品信息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5892740" y="2571750"/>
            <a:ext cx="990398"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分期信息</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1" name="圆角矩形 110"/>
          <p:cNvSpPr/>
          <p:nvPr/>
        </p:nvSpPr>
        <p:spPr>
          <a:xfrm>
            <a:off x="5892739" y="3723878"/>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拍照上传</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997427" y="3723878"/>
            <a:ext cx="990397" cy="3600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签约付款</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5892739" y="3075806"/>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信息复核</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5892739" y="4251054"/>
            <a:ext cx="990397" cy="360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拆封照片</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5" name="直接箭头连接符 114"/>
          <p:cNvCxnSpPr>
            <a:stCxn id="100" idx="2"/>
            <a:endCxn id="101" idx="0"/>
          </p:cNvCxnSpPr>
          <p:nvPr/>
        </p:nvCxnSpPr>
        <p:spPr>
          <a:xfrm>
            <a:off x="2474911" y="1923678"/>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1" idx="2"/>
            <a:endCxn id="102" idx="0"/>
          </p:cNvCxnSpPr>
          <p:nvPr/>
        </p:nvCxnSpPr>
        <p:spPr>
          <a:xfrm>
            <a:off x="2474911" y="2427734"/>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02" idx="2"/>
            <a:endCxn id="104" idx="0"/>
          </p:cNvCxnSpPr>
          <p:nvPr/>
        </p:nvCxnSpPr>
        <p:spPr>
          <a:xfrm>
            <a:off x="2474911" y="2931790"/>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圆角矩形 117"/>
          <p:cNvSpPr/>
          <p:nvPr/>
        </p:nvSpPr>
        <p:spPr>
          <a:xfrm>
            <a:off x="3860777" y="3075806"/>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微软雅黑" panose="020B0503020204020204" pitchFamily="34" charset="-122"/>
                <a:ea typeface="微软雅黑" panose="020B0503020204020204" pitchFamily="34" charset="-122"/>
              </a:rPr>
              <a:t>Face++</a:t>
            </a:r>
          </a:p>
          <a:p>
            <a:pPr algn="ctr"/>
            <a:r>
              <a:rPr lang="zh-CN" altLang="en-US" sz="1200" dirty="0" smtClean="0">
                <a:solidFill>
                  <a:schemeClr val="tx1"/>
                </a:solidFill>
                <a:latin typeface="微软雅黑" panose="020B0503020204020204" pitchFamily="34" charset="-122"/>
                <a:ea typeface="微软雅黑" panose="020B0503020204020204" pitchFamily="34" charset="-122"/>
              </a:rPr>
              <a:t>获取申请码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a:stCxn id="104" idx="3"/>
            <a:endCxn id="118" idx="1"/>
          </p:cNvCxnSpPr>
          <p:nvPr/>
        </p:nvCxnSpPr>
        <p:spPr>
          <a:xfrm>
            <a:off x="2970110" y="3255826"/>
            <a:ext cx="890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18" idx="3"/>
            <a:endCxn id="105" idx="1"/>
          </p:cNvCxnSpPr>
          <p:nvPr/>
        </p:nvCxnSpPr>
        <p:spPr>
          <a:xfrm flipV="1">
            <a:off x="4851174" y="1743658"/>
            <a:ext cx="1034685" cy="1512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05" idx="2"/>
            <a:endCxn id="106" idx="0"/>
          </p:cNvCxnSpPr>
          <p:nvPr/>
        </p:nvCxnSpPr>
        <p:spPr>
          <a:xfrm>
            <a:off x="6381058" y="1923678"/>
            <a:ext cx="68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6" idx="2"/>
            <a:endCxn id="110" idx="0"/>
          </p:cNvCxnSpPr>
          <p:nvPr/>
        </p:nvCxnSpPr>
        <p:spPr>
          <a:xfrm>
            <a:off x="6387938" y="242773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0" idx="2"/>
            <a:endCxn id="113" idx="0"/>
          </p:cNvCxnSpPr>
          <p:nvPr/>
        </p:nvCxnSpPr>
        <p:spPr>
          <a:xfrm flipH="1">
            <a:off x="6387938" y="2931790"/>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3" idx="2"/>
            <a:endCxn id="111" idx="0"/>
          </p:cNvCxnSpPr>
          <p:nvPr/>
        </p:nvCxnSpPr>
        <p:spPr>
          <a:xfrm>
            <a:off x="6387938" y="3435846"/>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1" idx="1"/>
            <a:endCxn id="112" idx="3"/>
          </p:cNvCxnSpPr>
          <p:nvPr/>
        </p:nvCxnSpPr>
        <p:spPr>
          <a:xfrm flipH="1">
            <a:off x="2987824" y="3903898"/>
            <a:ext cx="2904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2" idx="2"/>
            <a:endCxn id="114" idx="1"/>
          </p:cNvCxnSpPr>
          <p:nvPr/>
        </p:nvCxnSpPr>
        <p:spPr>
          <a:xfrm rot="16200000" flipH="1">
            <a:off x="4019104" y="2557439"/>
            <a:ext cx="347156" cy="3400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4253738" y="1240457"/>
            <a:ext cx="214312" cy="214313"/>
          </a:xfrm>
          <a:prstGeom prst="ellipse">
            <a:avLst/>
          </a:prstGeom>
          <a:solidFill>
            <a:srgbClr val="00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29" name="椭圆 128"/>
          <p:cNvSpPr/>
          <p:nvPr/>
        </p:nvSpPr>
        <p:spPr>
          <a:xfrm>
            <a:off x="938163" y="1238105"/>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0" name="椭圆 129"/>
          <p:cNvSpPr/>
          <p:nvPr/>
        </p:nvSpPr>
        <p:spPr>
          <a:xfrm>
            <a:off x="7452188" y="1246023"/>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131" name="直接连接符 130"/>
          <p:cNvCxnSpPr/>
          <p:nvPr/>
        </p:nvCxnSpPr>
        <p:spPr>
          <a:xfrm>
            <a:off x="1113773" y="4731990"/>
            <a:ext cx="655272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4253738" y="4625857"/>
            <a:ext cx="214312" cy="214313"/>
          </a:xfrm>
          <a:prstGeom prst="ellipse">
            <a:avLst/>
          </a:prstGeom>
          <a:solidFill>
            <a:srgbClr val="FF66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3" name="椭圆 132"/>
          <p:cNvSpPr/>
          <p:nvPr/>
        </p:nvSpPr>
        <p:spPr>
          <a:xfrm>
            <a:off x="938163" y="4631501"/>
            <a:ext cx="214313" cy="214313"/>
          </a:xfrm>
          <a:prstGeom prst="ellipse">
            <a:avLst/>
          </a:prstGeom>
          <a:solidFill>
            <a:srgbClr val="FF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134" name="椭圆 133"/>
          <p:cNvSpPr/>
          <p:nvPr/>
        </p:nvSpPr>
        <p:spPr>
          <a:xfrm>
            <a:off x="7452188" y="4631500"/>
            <a:ext cx="214313" cy="214313"/>
          </a:xfrm>
          <a:prstGeom prst="ellipse">
            <a:avLst/>
          </a:prstGeom>
          <a:solidFill>
            <a:srgbClr val="5AA6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37" name="圆角矩形 36"/>
          <p:cNvSpPr/>
          <p:nvPr/>
        </p:nvSpPr>
        <p:spPr>
          <a:xfrm>
            <a:off x="3851920" y="3723878"/>
            <a:ext cx="990397" cy="3600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总部审批</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31840" y="3632129"/>
            <a:ext cx="792088"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a:rPr>
              <a:t>通过</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55514" y="335001"/>
            <a:ext cx="3500462" cy="436549"/>
          </a:xfrm>
          <a:prstGeom prst="rect">
            <a:avLst/>
          </a:prstGeom>
        </p:spPr>
        <p:txBody>
          <a:bodyPr/>
          <a:lstStyle>
            <a:lvl1pPr>
              <a:spcBef>
                <a:spcPct val="0"/>
              </a:spcBef>
              <a:buNone/>
              <a:defRPr sz="2000" b="1">
                <a:latin typeface="黑体" panose="02010609060101010101" pitchFamily="49" charset="-122"/>
                <a:ea typeface="黑体" panose="02010609060101010101" pitchFamily="49" charset="-122"/>
                <a:cs typeface="+mj-cs"/>
              </a:defRPr>
            </a:lvl1pPr>
          </a:lstStyle>
          <a:p>
            <a:endParaRPr lang="zh-CN" altLang="en-US" dirty="0">
              <a:latin typeface="微软雅黑" pitchFamily="34" charset="-122"/>
              <a:ea typeface="微软雅黑" pitchFamily="34" charset="-122"/>
            </a:endParaRPr>
          </a:p>
        </p:txBody>
      </p:sp>
      <p:sp>
        <p:nvSpPr>
          <p:cNvPr id="3" name="TextBox 2"/>
          <p:cNvSpPr txBox="1"/>
          <p:nvPr/>
        </p:nvSpPr>
        <p:spPr>
          <a:xfrm>
            <a:off x="4211960" y="1052855"/>
            <a:ext cx="2808312" cy="733534"/>
          </a:xfrm>
          <a:prstGeom prst="rect">
            <a:avLst/>
          </a:prstGeom>
          <a:noFill/>
        </p:spPr>
        <p:txBody>
          <a:bodyPr wrap="square" rtlCol="0">
            <a:spAutoFit/>
          </a:bodyPr>
          <a:lstStyle/>
          <a:p>
            <a:pPr>
              <a:lnSpc>
                <a:spcPts val="2500"/>
              </a:lnSpc>
            </a:pPr>
            <a:r>
              <a:rPr lang="zh-CN" altLang="en-US" sz="1600" b="1" dirty="0">
                <a:latin typeface="微软雅黑" pitchFamily="34" charset="-122"/>
                <a:ea typeface="微软雅黑" pitchFamily="34" charset="-122"/>
              </a:rPr>
              <a:t>美易分商品分期申请方式：</a:t>
            </a:r>
            <a:endParaRPr lang="en-US" altLang="zh-CN" sz="1600" b="1" dirty="0">
              <a:latin typeface="微软雅黑" pitchFamily="34" charset="-122"/>
              <a:ea typeface="微软雅黑" pitchFamily="34" charset="-122"/>
            </a:endParaRPr>
          </a:p>
          <a:p>
            <a:pPr>
              <a:lnSpc>
                <a:spcPts val="2500"/>
              </a:lnSpc>
              <a:buFont typeface="Wingdings" panose="05000000000000000000" pitchFamily="2" charset="2"/>
              <a:buChar char="ü"/>
            </a:pPr>
            <a:r>
              <a:rPr lang="zh-CN" altLang="en-US" sz="1600" dirty="0">
                <a:latin typeface="微软雅黑" pitchFamily="34" charset="-122"/>
                <a:ea typeface="微软雅黑" pitchFamily="34" charset="-122"/>
              </a:rPr>
              <a:t>下载“美易分”</a:t>
            </a:r>
            <a:r>
              <a:rPr lang="en-US" altLang="zh-CN" sz="1600" dirty="0" smtClean="0">
                <a:latin typeface="微软雅黑" pitchFamily="34" charset="-122"/>
                <a:ea typeface="微软雅黑" pitchFamily="34" charset="-122"/>
              </a:rPr>
              <a:t>APP</a:t>
            </a:r>
            <a:endParaRPr lang="en-US" altLang="zh-CN" sz="1600" dirty="0">
              <a:latin typeface="微软雅黑" pitchFamily="34" charset="-122"/>
              <a:ea typeface="微软雅黑" pitchFamily="34" charset="-122"/>
            </a:endParaRPr>
          </a:p>
        </p:txBody>
      </p:sp>
      <p:sp>
        <p:nvSpPr>
          <p:cNvPr id="4" name="文字方塊 3"/>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客户端</a:t>
            </a:r>
            <a:endParaRPr lang="zh-TW" altLang="en-US" sz="1200" dirty="0">
              <a:solidFill>
                <a:schemeClr val="tx1">
                  <a:lumMod val="50000"/>
                  <a:lumOff val="50000"/>
                </a:schemeClr>
              </a:solidFill>
              <a:latin typeface="微软雅黑" pitchFamily="34" charset="-122"/>
              <a:ea typeface="微软雅黑" pitchFamily="34" charset="-122"/>
            </a:endParaRPr>
          </a:p>
        </p:txBody>
      </p:sp>
      <p:sp>
        <p:nvSpPr>
          <p:cNvPr id="8" name="内容占位符 2"/>
          <p:cNvSpPr txBox="1"/>
          <p:nvPr/>
        </p:nvSpPr>
        <p:spPr>
          <a:xfrm>
            <a:off x="4248472" y="2070330"/>
            <a:ext cx="4788024" cy="25896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1400" dirty="0">
                <a:solidFill>
                  <a:srgbClr val="FF0000"/>
                </a:solidFill>
                <a:latin typeface="微软雅黑" pitchFamily="34" charset="-122"/>
                <a:ea typeface="微软雅黑" pitchFamily="34" charset="-122"/>
              </a:rPr>
              <a:t>使用美易分</a:t>
            </a:r>
            <a:r>
              <a:rPr lang="en-US" altLang="zh-CN" sz="1400" dirty="0">
                <a:solidFill>
                  <a:srgbClr val="FF0000"/>
                </a:solidFill>
                <a:latin typeface="微软雅黑" pitchFamily="34" charset="-122"/>
                <a:ea typeface="微软雅黑" pitchFamily="34" charset="-122"/>
              </a:rPr>
              <a:t>APP</a:t>
            </a:r>
            <a:r>
              <a:rPr lang="zh-CN" altLang="en-US" sz="1400" dirty="0">
                <a:solidFill>
                  <a:srgbClr val="FF0000"/>
                </a:solidFill>
                <a:latin typeface="微软雅黑" pitchFamily="34" charset="-122"/>
                <a:ea typeface="微软雅黑" pitchFamily="34" charset="-122"/>
              </a:rPr>
              <a:t>申请的好处</a:t>
            </a:r>
            <a:endParaRPr lang="en-US" altLang="zh-CN" sz="1400" dirty="0">
              <a:solidFill>
                <a:srgbClr val="FF0000"/>
              </a:solidFill>
              <a:latin typeface="微软雅黑" pitchFamily="34" charset="-122"/>
              <a:ea typeface="微软雅黑" pitchFamily="34" charset="-122"/>
            </a:endParaRPr>
          </a:p>
          <a:p>
            <a:pPr>
              <a:lnSpc>
                <a:spcPct val="150000"/>
              </a:lnSpc>
              <a:buFont typeface="Wingdings" panose="05000000000000000000" pitchFamily="2" charset="2"/>
              <a:buChar char="ü"/>
            </a:pPr>
            <a:r>
              <a:rPr lang="zh-CN" altLang="en-US" sz="1400" dirty="0">
                <a:latin typeface="微软雅黑" pitchFamily="34" charset="-122"/>
                <a:ea typeface="微软雅黑" pitchFamily="34" charset="-122"/>
              </a:rPr>
              <a:t>使用美易分</a:t>
            </a:r>
            <a:r>
              <a:rPr lang="en-US" altLang="zh-CN" sz="1400" dirty="0">
                <a:latin typeface="微软雅黑" pitchFamily="34" charset="-122"/>
                <a:ea typeface="微软雅黑" pitchFamily="34" charset="-122"/>
              </a:rPr>
              <a:t>APP</a:t>
            </a:r>
            <a:r>
              <a:rPr lang="zh-CN" altLang="en-US" sz="1400" dirty="0">
                <a:latin typeface="微软雅黑" pitchFamily="34" charset="-122"/>
                <a:ea typeface="微软雅黑" pitchFamily="34" charset="-122"/>
              </a:rPr>
              <a:t>，增加客户粘性，利于</a:t>
            </a:r>
            <a:r>
              <a:rPr lang="en-US" altLang="zh-CN" sz="1400" dirty="0">
                <a:latin typeface="微软雅黑" pitchFamily="34" charset="-122"/>
                <a:ea typeface="微软雅黑" pitchFamily="34" charset="-122"/>
              </a:rPr>
              <a:t>SA</a:t>
            </a:r>
            <a:r>
              <a:rPr lang="zh-CN" altLang="en-US" sz="1400" dirty="0">
                <a:latin typeface="微软雅黑" pitchFamily="34" charset="-122"/>
                <a:ea typeface="微软雅黑" pitchFamily="34" charset="-122"/>
              </a:rPr>
              <a:t>后续向客户推介美易分其他产品，提升销量</a:t>
            </a:r>
            <a:endParaRPr lang="en-US" altLang="zh-CN" sz="1400" dirty="0">
              <a:latin typeface="微软雅黑" pitchFamily="34" charset="-122"/>
              <a:ea typeface="微软雅黑" pitchFamily="34" charset="-122"/>
            </a:endParaRPr>
          </a:p>
          <a:p>
            <a:pPr>
              <a:lnSpc>
                <a:spcPct val="150000"/>
              </a:lnSpc>
              <a:buFont typeface="Wingdings" panose="05000000000000000000" pitchFamily="2" charset="2"/>
              <a:buChar char="ü"/>
            </a:pPr>
            <a:r>
              <a:rPr lang="en-US" altLang="zh-CN" sz="1400" dirty="0">
                <a:latin typeface="微软雅黑" pitchFamily="34" charset="-122"/>
                <a:ea typeface="微软雅黑" pitchFamily="34" charset="-122"/>
              </a:rPr>
              <a:t>APP</a:t>
            </a:r>
            <a:r>
              <a:rPr lang="zh-CN" altLang="en-US" sz="1400" dirty="0">
                <a:latin typeface="微软雅黑" pitchFamily="34" charset="-122"/>
                <a:ea typeface="微软雅黑" pitchFamily="34" charset="-122"/>
              </a:rPr>
              <a:t>下载方便快捷，系统稳定，客户体验良好</a:t>
            </a:r>
            <a:endParaRPr lang="en-US" altLang="zh-CN" sz="1400" dirty="0">
              <a:latin typeface="微软雅黑" pitchFamily="34" charset="-122"/>
              <a:ea typeface="微软雅黑" pitchFamily="34" charset="-122"/>
            </a:endParaRPr>
          </a:p>
          <a:p>
            <a:pPr>
              <a:lnSpc>
                <a:spcPct val="150000"/>
              </a:lnSpc>
              <a:buFont typeface="Wingdings" panose="05000000000000000000" pitchFamily="2" charset="2"/>
              <a:buChar char="ü"/>
            </a:pPr>
            <a:r>
              <a:rPr lang="en-US" altLang="zh-CN" sz="1400" dirty="0">
                <a:latin typeface="微软雅黑" pitchFamily="34" charset="-122"/>
                <a:ea typeface="微软雅黑" pitchFamily="34" charset="-122"/>
              </a:rPr>
              <a:t>APP</a:t>
            </a:r>
            <a:r>
              <a:rPr lang="zh-CN" altLang="en-US" sz="1400" dirty="0">
                <a:latin typeface="微软雅黑" pitchFamily="34" charset="-122"/>
                <a:ea typeface="微软雅黑" pitchFamily="34" charset="-122"/>
              </a:rPr>
              <a:t>申请，客户信息更安全</a:t>
            </a:r>
            <a:endParaRPr lang="en-US" altLang="zh-CN" sz="1400" dirty="0">
              <a:latin typeface="微软雅黑" pitchFamily="34" charset="-122"/>
              <a:ea typeface="微软雅黑" pitchFamily="34" charset="-122"/>
            </a:endParaRPr>
          </a:p>
          <a:p>
            <a:pPr>
              <a:lnSpc>
                <a:spcPct val="150000"/>
              </a:lnSpc>
              <a:buFont typeface="Wingdings" panose="05000000000000000000" pitchFamily="2" charset="2"/>
              <a:buChar char="ü"/>
            </a:pPr>
            <a:r>
              <a:rPr lang="zh-CN" altLang="en-US" sz="1400" dirty="0">
                <a:latin typeface="微软雅黑" pitchFamily="34" charset="-122"/>
                <a:ea typeface="微软雅黑" pitchFamily="34" charset="-122"/>
              </a:rPr>
              <a:t>使用</a:t>
            </a:r>
            <a:r>
              <a:rPr lang="en-US" altLang="zh-CN" sz="1400" dirty="0">
                <a:latin typeface="微软雅黑" pitchFamily="34" charset="-122"/>
                <a:ea typeface="微软雅黑" pitchFamily="34" charset="-122"/>
              </a:rPr>
              <a:t>APP</a:t>
            </a:r>
            <a:r>
              <a:rPr lang="zh-CN" altLang="en-US" sz="1400" dirty="0">
                <a:latin typeface="微软雅黑" pitchFamily="34" charset="-122"/>
                <a:ea typeface="微软雅黑" pitchFamily="34" charset="-122"/>
              </a:rPr>
              <a:t>，系统可向客户推送还款提醒等消息，方便客户还款，为销售提成作保障</a:t>
            </a:r>
            <a:endParaRPr lang="en-US" altLang="zh-CN" sz="1400" dirty="0">
              <a:latin typeface="微软雅黑" pitchFamily="34" charset="-122"/>
              <a:ea typeface="微软雅黑" pitchFamily="34" charset="-122"/>
            </a:endParaRPr>
          </a:p>
        </p:txBody>
      </p:sp>
      <p:sp>
        <p:nvSpPr>
          <p:cNvPr id="6" name="内容占位符 5"/>
          <p:cNvSpPr>
            <a:spLocks noGrp="1"/>
          </p:cNvSpPr>
          <p:nvPr>
            <p:ph sz="quarter" idx="10"/>
          </p:nvPr>
        </p:nvSpPr>
        <p:spPr>
          <a:xfrm>
            <a:off x="215900" y="267742"/>
            <a:ext cx="3708400" cy="431800"/>
          </a:xfrm>
        </p:spPr>
        <p:txBody>
          <a:bodyPr/>
          <a:lstStyle/>
          <a:p>
            <a:r>
              <a:rPr lang="zh-CN" altLang="en-US" dirty="0"/>
              <a:t>客户操作说明</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112" y="738427"/>
            <a:ext cx="2324744" cy="4134944"/>
          </a:xfrm>
          <a:prstGeom prst="rect">
            <a:avLst/>
          </a:prstGeom>
          <a:ln>
            <a:solidFill>
              <a:schemeClr val="bg1"/>
            </a:solidFill>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15900" y="267742"/>
            <a:ext cx="3708400" cy="431800"/>
          </a:xfrm>
        </p:spPr>
        <p:txBody>
          <a:bodyPr anchor="ctr"/>
          <a:lstStyle/>
          <a:p>
            <a:r>
              <a:rPr lang="zh-CN" altLang="en-US" dirty="0" smtClean="0"/>
              <a:t>客户端操作说明</a:t>
            </a:r>
            <a:r>
              <a:rPr lang="en-US" altLang="zh-CN" dirty="0" smtClean="0"/>
              <a:t>——</a:t>
            </a:r>
            <a:r>
              <a:rPr lang="zh-CN" altLang="en-US" dirty="0" smtClean="0"/>
              <a:t>首页</a:t>
            </a:r>
            <a:endParaRPr lang="zh-CN" altLang="en-US" dirty="0"/>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63" y="854745"/>
            <a:ext cx="2237975" cy="3980611"/>
          </a:xfrm>
          <a:prstGeom prst="rect">
            <a:avLst/>
          </a:prstGeom>
          <a:ln>
            <a:solidFill>
              <a:schemeClr val="bg1"/>
            </a:solidFill>
          </a:ln>
        </p:spPr>
      </p:pic>
      <p:sp>
        <p:nvSpPr>
          <p:cNvPr id="14" name="椭圆 13"/>
          <p:cNvSpPr/>
          <p:nvPr/>
        </p:nvSpPr>
        <p:spPr>
          <a:xfrm>
            <a:off x="1835696" y="4506982"/>
            <a:ext cx="720710" cy="38021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27584" y="3159000"/>
            <a:ext cx="2592287" cy="130702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626792" y="4794706"/>
            <a:ext cx="318292" cy="369332"/>
          </a:xfrm>
          <a:prstGeom prst="rect">
            <a:avLst/>
          </a:prstGeom>
          <a:noFill/>
        </p:spPr>
        <p:txBody>
          <a:bodyPr wrap="squar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2</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81833" y="3231009"/>
            <a:ext cx="318292" cy="369332"/>
          </a:xfrm>
          <a:prstGeom prst="rect">
            <a:avLst/>
          </a:prstGeom>
          <a:noFill/>
        </p:spPr>
        <p:txBody>
          <a:bodyPr wrap="squar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864767" y="987574"/>
            <a:ext cx="4883697" cy="3785652"/>
          </a:xfrm>
          <a:prstGeom prst="rect">
            <a:avLst/>
          </a:prstGeom>
          <a:noFill/>
        </p:spPr>
        <p:txBody>
          <a:bodyPr wrap="square" rtlCol="0">
            <a:spAutoFit/>
          </a:bodyPr>
          <a:lstStyle/>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首页包含</a:t>
            </a:r>
            <a:r>
              <a:rPr lang="en-US" altLang="zh-CN" sz="1600" dirty="0" smtClean="0">
                <a:latin typeface="微软雅黑" panose="020B0503020204020204" pitchFamily="34" charset="-122"/>
                <a:ea typeface="微软雅黑" panose="020B0503020204020204" pitchFamily="34" charset="-122"/>
              </a:rPr>
              <a:t>banner</a:t>
            </a:r>
            <a:r>
              <a:rPr lang="zh-CN" altLang="en-US" sz="1600" dirty="0" smtClean="0">
                <a:latin typeface="微软雅黑" panose="020B0503020204020204" pitchFamily="34" charset="-122"/>
                <a:ea typeface="微软雅黑" panose="020B0503020204020204" pitchFamily="34" charset="-122"/>
              </a:rPr>
              <a:t>图、美易快讯、产品入口和功能底栏</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r>
              <a:rPr lang="zh-CN" altLang="en-US" sz="1600" dirty="0" smtClean="0">
                <a:latin typeface="微软雅黑" panose="020B0503020204020204" pitchFamily="34" charset="-122"/>
                <a:ea typeface="微软雅黑" panose="020B0503020204020204" pitchFamily="34" charset="-122"/>
              </a:rPr>
              <a:t>功能底栏包含产品、现金、我要分期、查询还款、我的</a:t>
            </a:r>
            <a:endParaRPr lang="en-US" altLang="zh-CN" sz="16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a:buChar char="u"/>
            </a:pP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600" dirty="0" smtClean="0">
                <a:latin typeface="微软雅黑" panose="020B0503020204020204" pitchFamily="34" charset="-122"/>
                <a:ea typeface="微软雅黑" panose="020B0503020204020204" pitchFamily="34" charset="-122"/>
              </a:rPr>
              <a:t>产品</a:t>
            </a:r>
            <a:r>
              <a:rPr lang="zh-CN" altLang="en-US" sz="1600" dirty="0">
                <a:latin typeface="微软雅黑" panose="020B0503020204020204" pitchFamily="34" charset="-122"/>
                <a:ea typeface="微软雅黑" panose="020B0503020204020204" pitchFamily="34" charset="-122"/>
              </a:rPr>
              <a:t>入口分为数码电器、家电套购、现金贷部分，点击分别进入各自产品介绍页</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600" dirty="0" smtClean="0">
                <a:latin typeface="微软雅黑" panose="020B0503020204020204" pitchFamily="34" charset="-122"/>
                <a:ea typeface="微软雅黑" panose="020B0503020204020204" pitchFamily="34" charset="-122"/>
              </a:rPr>
              <a:t>客户点击“我要分期”也可进行消费分期申请，不区分产品</a:t>
            </a:r>
            <a:endParaRPr lang="en-US" altLang="zh-CN" sz="1600" dirty="0">
              <a:latin typeface="微软雅黑" panose="020B0503020204020204" pitchFamily="34" charset="-122"/>
              <a:ea typeface="微软雅黑" panose="020B0503020204020204" pitchFamily="34" charset="-122"/>
            </a:endParaRPr>
          </a:p>
        </p:txBody>
      </p:sp>
      <p:sp>
        <p:nvSpPr>
          <p:cNvPr id="9" name="文字方塊 12"/>
          <p:cNvSpPr txBox="1"/>
          <p:nvPr/>
        </p:nvSpPr>
        <p:spPr>
          <a:xfrm>
            <a:off x="8390165" y="4659982"/>
            <a:ext cx="646331" cy="276999"/>
          </a:xfrm>
          <a:prstGeom prst="rect">
            <a:avLst/>
          </a:prstGeom>
          <a:noFill/>
        </p:spPr>
        <p:txBody>
          <a:bodyPr wrap="none" rtlCol="0">
            <a:spAutoFit/>
          </a:bodyPr>
          <a:lstStyle/>
          <a:p>
            <a:r>
              <a:rPr lang="zh-CN" altLang="en-US" sz="1200" dirty="0">
                <a:solidFill>
                  <a:schemeClr val="tx1">
                    <a:lumMod val="50000"/>
                    <a:lumOff val="50000"/>
                  </a:schemeClr>
                </a:solidFill>
                <a:latin typeface="黑体" panose="02010609060101010101" pitchFamily="49" charset="-122"/>
                <a:ea typeface="黑体" panose="02010609060101010101" pitchFamily="49" charset="-122"/>
              </a:rPr>
              <a:t>客户端</a:t>
            </a:r>
            <a:endParaRPr lang="zh-TW" altLang="en-US" sz="12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国美金控课件模板">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TotalTime>
  <Words>2088</Words>
  <Application>Microsoft Office PowerPoint</Application>
  <PresentationFormat>全屏显示(16:9)</PresentationFormat>
  <Paragraphs>420</Paragraphs>
  <Slides>45</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黑体</vt:lpstr>
      <vt:lpstr>微软雅黑</vt:lpstr>
      <vt:lpstr>Arial</vt:lpstr>
      <vt:lpstr>Calibri</vt:lpstr>
      <vt:lpstr>Helvetica</vt:lpstr>
      <vt:lpstr>Impact</vt:lpstr>
      <vt:lpstr>Wingdings</vt:lpstr>
      <vt:lpstr>国美金控课件模板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Windows 用户</cp:lastModifiedBy>
  <cp:revision>1479</cp:revision>
  <cp:lastPrinted>2015-10-16T11:42:00Z</cp:lastPrinted>
  <dcterms:created xsi:type="dcterms:W3CDTF">2015-06-15T10:09:00Z</dcterms:created>
  <dcterms:modified xsi:type="dcterms:W3CDTF">2017-11-29T10:00:39Z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